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2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309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312" r:id="rId28"/>
    <p:sldId id="313" r:id="rId29"/>
    <p:sldId id="278" r:id="rId30"/>
    <p:sldId id="279" r:id="rId31"/>
    <p:sldId id="280" r:id="rId32"/>
    <p:sldId id="360" r:id="rId33"/>
    <p:sldId id="281" r:id="rId34"/>
    <p:sldId id="282" r:id="rId35"/>
    <p:sldId id="283" r:id="rId36"/>
    <p:sldId id="284" r:id="rId37"/>
    <p:sldId id="285" r:id="rId38"/>
    <p:sldId id="287" r:id="rId39"/>
    <p:sldId id="288" r:id="rId40"/>
    <p:sldId id="289" r:id="rId41"/>
    <p:sldId id="315" r:id="rId42"/>
    <p:sldId id="290" r:id="rId43"/>
    <p:sldId id="291" r:id="rId44"/>
    <p:sldId id="292" r:id="rId45"/>
    <p:sldId id="293" r:id="rId46"/>
    <p:sldId id="294" r:id="rId47"/>
    <p:sldId id="295" r:id="rId48"/>
    <p:sldId id="317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18" r:id="rId61"/>
    <p:sldId id="307" r:id="rId62"/>
    <p:sldId id="308" r:id="rId63"/>
  </p:sldIdLst>
  <p:sldSz cx="12192000" cy="6858000"/>
  <p:notesSz cx="6858000" cy="12192000"/>
  <p:custDataLst>
    <p:tags r:id="rId67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7" Type="http://schemas.openxmlformats.org/officeDocument/2006/relationships/tags" Target="tags/tag9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C131E17-43B8-4E47-AEE2-AED63B57C46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585D4F8-23C7-43FC-ADD5-1B336D1944D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4717373-5201-4F67-B858-0C54637C99A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DBD89A0-6F8F-45B4-BF26-3E0BF899E75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fc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fc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39902DB-AABB-4611-9634-5E32CC0846E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36C3615-2D48-4BA4-9026-699B9401384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4C131E17-43B8-4E47-AEE2-AED63B57C46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585D4F8-23C7-43FC-ADD5-1B336D1944D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4717373-5201-4F67-B858-0C54637C99A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" action="ppaction://noaction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DBD89A0-6F8F-45B4-BF26-3E0BF899E75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39902DB-AABB-4611-9634-5E32CC0846E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a8c620af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 空间向量与空间角、距离问题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36C3615-2D48-4BA4-9026-699B9401384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4" Type="http://schemas.openxmlformats.org/officeDocument/2006/relationships/theme" Target="../theme/theme2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2.jpeg"/><Relationship Id="rId2" Type="http://schemas.openxmlformats.org/officeDocument/2006/relationships/tags" Target="../tags/tag1.xml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6.jpe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0.jpeg"/><Relationship Id="rId2" Type="http://schemas.openxmlformats.org/officeDocument/2006/relationships/tags" Target="../tags/tag2.xml"/><Relationship Id="rId1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6.png"/><Relationship Id="rId1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63.jpeg"/><Relationship Id="rId2" Type="http://schemas.openxmlformats.org/officeDocument/2006/relationships/tags" Target="../tags/tag3.xml"/><Relationship Id="rId1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slide" Target="slide26.xml"/><Relationship Id="rId2" Type="http://schemas.openxmlformats.org/officeDocument/2006/relationships/image" Target="../media/image8.png"/><Relationship Id="rId1" Type="http://schemas.openxmlformats.org/officeDocument/2006/relationships/slide" Target="slide6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66.png"/><Relationship Id="rId1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3.jpeg"/><Relationship Id="rId2" Type="http://schemas.openxmlformats.org/officeDocument/2006/relationships/tags" Target="../tags/tag4.xml"/><Relationship Id="rId1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76.jpeg"/><Relationship Id="rId2" Type="http://schemas.openxmlformats.org/officeDocument/2006/relationships/tags" Target="../tags/tag5.xml"/><Relationship Id="rId1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77.jpeg"/><Relationship Id="rId1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80.png"/><Relationship Id="rId3" Type="http://schemas.openxmlformats.org/officeDocument/2006/relationships/tags" Target="../tags/tag6.xml"/><Relationship Id="rId2" Type="http://schemas.openxmlformats.org/officeDocument/2006/relationships/image" Target="../media/image79.png"/><Relationship Id="rId1" Type="http://schemas.openxmlformats.org/officeDocument/2006/relationships/image" Target="../media/image78.jpe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82.jpeg"/><Relationship Id="rId2" Type="http://schemas.openxmlformats.org/officeDocument/2006/relationships/tags" Target="../tags/tag7.xml"/><Relationship Id="rId1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4.jpeg"/><Relationship Id="rId1" Type="http://schemas.openxmlformats.org/officeDocument/2006/relationships/image" Target="../media/image6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6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image" Target="../media/image9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7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99.png"/><Relationship Id="rId2" Type="http://schemas.openxmlformats.org/officeDocument/2006/relationships/image" Target="../media/image98.jpeg"/><Relationship Id="rId1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1.jpeg"/><Relationship Id="rId1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3.png"/><Relationship Id="rId1" Type="http://schemas.openxmlformats.org/officeDocument/2006/relationships/image" Target="../media/image6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67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01.jpeg"/><Relationship Id="rId2" Type="http://schemas.openxmlformats.org/officeDocument/2006/relationships/tags" Target="../tags/tag8.xml"/><Relationship Id="rId1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08.jpeg"/><Relationship Id="rId1" Type="http://schemas.openxmlformats.org/officeDocument/2006/relationships/image" Target="../media/image6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0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112.png"/><Relationship Id="rId3" Type="http://schemas.openxmlformats.org/officeDocument/2006/relationships/image" Target="../media/image111.png"/><Relationship Id="rId2" Type="http://schemas.openxmlformats.org/officeDocument/2006/relationships/image" Target="../media/image110.jpeg"/><Relationship Id="rId1" Type="http://schemas.openxmlformats.org/officeDocument/2006/relationships/image" Target="../media/image85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4.jpeg"/><Relationship Id="rId1" Type="http://schemas.openxmlformats.org/officeDocument/2006/relationships/image" Target="../media/image11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830082"/>
              <a:ext cx="11146536" cy="2278380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682052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两个平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面的夹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若平面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的法向量分别是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的夹角即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为向量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⑨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或其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⑩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设平面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的夹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＜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＞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|=</m:t>
                              </m:r>
                            </m:oMath>
                          </a14:m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⑪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30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⑫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⑬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830082"/>
              <a:ext cx="11146536" cy="2278380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01495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两个平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面的夹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⑬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P_6_AN.9_1#3d3213d04.blank?vbadefaultcenterpage=1&amp;parentnodeid=88e42e60e&amp;vbapositionanswer=9&amp;vbahtmlprocessed=1"/>
          <p:cNvSpPr/>
          <p:nvPr/>
        </p:nvSpPr>
        <p:spPr>
          <a:xfrm>
            <a:off x="4303196" y="3696602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夹角</a:t>
            </a:r>
            <a:endParaRPr lang="en-US" altLang="zh-CN" sz="2400" dirty="0"/>
          </a:p>
        </p:txBody>
      </p:sp>
      <p:sp>
        <p:nvSpPr>
          <p:cNvPr id="4" name="P_6_AN.10_1#3d3213d04.blank?vbadefaultcenterpage=1&amp;parentnodeid=88e42e60e&amp;vbapositionanswer=10&amp;vbahtmlprocessed=1"/>
          <p:cNvSpPr/>
          <p:nvPr/>
        </p:nvSpPr>
        <p:spPr>
          <a:xfrm>
            <a:off x="6131996" y="3696602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补角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AN.11_1#3d3213d04.blank?vbadefaultcenterpage=1&amp;parentnodeid=88e42e60e&amp;vbapositionanswer=11&amp;vbahtmlprocessed=1&amp;rh=43.2"/>
              <p:cNvSpPr/>
              <p:nvPr/>
            </p:nvSpPr>
            <p:spPr>
              <a:xfrm>
                <a:off x="7081702" y="4307599"/>
                <a:ext cx="1159256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P_6_AN.11_1#3d3213d04.blank?vbadefaultcenterpage=1&amp;parentnodeid=88e42e60e&amp;vbapositionanswer=11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02" y="4307599"/>
                <a:ext cx="1159256" cy="548640"/>
              </a:xfrm>
              <a:prstGeom prst="rect">
                <a:avLst/>
              </a:prstGeom>
              <a:blipFill rotWithShape="1">
                <a:blip r:embed="rId2"/>
                <a:stretch>
                  <a:fillRect l="-16" t="-72" r="49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12_1#3d3213d04.blank?vbadefaultcenterpage=1&amp;parentnodeid=88e42e60e&amp;vbapositionanswer=12&amp;vbahtmlprocessed=1&amp;rh=43.2"/>
              <p:cNvSpPr/>
              <p:nvPr/>
            </p:nvSpPr>
            <p:spPr>
              <a:xfrm>
                <a:off x="8920027" y="4307599"/>
                <a:ext cx="963676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12_1#3d3213d04.blank?vbadefaultcenterpage=1&amp;parentnodeid=88e42e60e&amp;vbapositionanswer=12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027" y="4307599"/>
                <a:ext cx="963676" cy="548640"/>
              </a:xfrm>
              <a:prstGeom prst="rect">
                <a:avLst/>
              </a:prstGeom>
              <a:blipFill rotWithShape="1">
                <a:blip r:embed="rId3"/>
                <a:stretch>
                  <a:fillRect l="-19" t="-72" r="58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_6_AN.13_1#3d3213d04.blank?vbadefaultcenterpage=1&amp;parentnodeid=88e42e60e&amp;vbapositionanswer=13&amp;vbahtmlprocessed=1&amp;rh=37.8&amp;bbb=1&amp;hasbroken=1"/>
              <p:cNvSpPr/>
              <p:nvPr/>
            </p:nvSpPr>
            <p:spPr>
              <a:xfrm>
                <a:off x="10641956" y="3998989"/>
                <a:ext cx="800100" cy="4800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78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7" name="P_6_AN.13_1#3d3213d04.blank?vbadefaultcenterpage=1&amp;parentnodeid=88e42e60e&amp;vbapositionanswer=13&amp;vbahtmlprocessed=1&amp;rh=37.8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1956" y="3998989"/>
                <a:ext cx="800100" cy="480060"/>
              </a:xfrm>
              <a:prstGeom prst="rect">
                <a:avLst/>
              </a:prstGeom>
              <a:blipFill rotWithShape="1">
                <a:blip r:embed="rId4"/>
                <a:stretch>
                  <a:fillRect l="-78" t="-82" r="78" b="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3d3213d04?colgroup=3,28,3&amp;vbadefaultcenterpage=1&amp;parentnodeid=88e42e60e&amp;vbahtmlprocessed=1&amp;bbb=1"/>
          <p:cNvSpPr txBox="1"/>
          <p:nvPr/>
        </p:nvSpPr>
        <p:spPr>
          <a:xfrm>
            <a:off x="9109456" y="2204733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  <a:endParaRPr lang="zh-CN" altLang="en-US" sz="2400">
              <a:latin typeface="Times New Roman" panose="02020603050405020304" pitchFamily="34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  <p:bldP spid="5" grpId="0" animBg="1" build="p"/>
      <p:bldP spid="6" grpId="0" animBg="1" build="p"/>
      <p:bldP spid="7" grpId="0" animBg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3d3213d04?vbadefaultcenterpage=1&amp;parentnodeid=88e42e60e&amp;vbahtmlprocessed=1"/>
          <p:cNvSpPr/>
          <p:nvPr/>
        </p:nvSpPr>
        <p:spPr>
          <a:xfrm>
            <a:off x="502920" y="108411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【提醒】关注三种角的易错点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3d3213d04?segpoint=1&amp;vbadefaultcenterpage=1&amp;parentnodeid=88e42e60e&amp;vbahtmlprocessed=1&amp;bbb=1&amp;hasbroken=1"/>
              <p:cNvSpPr/>
              <p:nvPr/>
            </p:nvSpPr>
            <p:spPr>
              <a:xfrm>
                <a:off x="502920" y="1640886"/>
                <a:ext cx="11183112" cy="44209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异面直线所成的角与其方向向量的夹角：当异面直线的方向向量的夹角为锐角或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直角时，就是该异面直线的夹角；否则向量夹角的补角是该异面直线所成的角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．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直线与平面所成的角：在上述求法中要注意的是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而不是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．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二面角与法向量的夹角：利用平面的法向量求二面角的大小时，若求出两个半平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面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的法向量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则需根据向量坐标在图形中观察法向量的方向，从而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确定二面角与向量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的夹角是相等，还是互补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．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3d3213d04?segpoint=1&amp;vbadefaultcenterpage=1&amp;parentnodeid=88e42e60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0886"/>
                <a:ext cx="11183112" cy="4420997"/>
              </a:xfrm>
              <a:prstGeom prst="rect">
                <a:avLst/>
              </a:prstGeom>
              <a:blipFill rotWithShape="1">
                <a:blip r:embed="rId1"/>
                <a:stretch>
                  <a:fillRect t="-1" r="-3184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42586dd5c?segpoint=1&amp;vbadefaultcenterpage=1&amp;parentnodeid=46f2e033a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二、空间向量与距离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P_6_BD#458219439?colgroup=4,31&amp;vbadefaultcenterpage=1&amp;parentnodeid=42586dd5c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55680" cy="4155885"/>
            </p:xfrm>
            <a:graphic>
              <a:graphicData uri="http://schemas.openxmlformats.org/drawingml/2006/table">
                <a:tbl>
                  <a:tblPr/>
                  <a:tblGrid>
                    <a:gridCol w="1380744"/>
                    <a:gridCol w="9774936"/>
                  </a:tblGrid>
                  <a:tr h="3903980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直线外一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到直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的距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如图，直线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的单位方向向量为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，设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𝐴𝑃</m:t>
                                  </m:r>
                                </m:e>
                              </m:acc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，则向量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𝐴𝑃</m:t>
                                  </m:r>
                                </m:e>
                              </m:acc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上的投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影向量</a:t>
                          </a:r>
                          <a14:m>
                            <m:oMath xmlns:m="http://schemas.openxmlformats.org/officeDocument/2006/math">
                              <m:acc>
                                <m:accPr>
                                  <m:chr m:val="⃗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𝐴𝑄</m:t>
                                  </m:r>
                                </m:e>
                              </m:acc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⑭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则点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到直线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的距离为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𝑃𝑄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2400" b="0" i="1" dirty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  <a:cs typeface="Times New Roman" panose="02020603050405020304" pitchFamily="34" charset="-12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0" i="0" dirty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  <a:cs typeface="Times New Roman" panose="02020603050405020304" pitchFamily="34" charset="-120"/>
                                                </a:rPr>
                                                <m:t>𝐴𝑃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altLang="zh-CN" sz="2400" b="0" i="1" dirty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  <a:cs typeface="Times New Roman" panose="02020603050405020304" pitchFamily="34" charset="-12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altLang="zh-CN" sz="2400" b="0" i="0" dirty="0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微软雅黑" panose="020B0503020204020204" pitchFamily="34" charset="-122"/>
                                                  <a:cs typeface="Times New Roman" panose="02020603050405020304" pitchFamily="34" charset="-120"/>
                                                </a:rPr>
                                                <m:t>𝐴𝑄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⑮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kern="0" spc="-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  <a:endParaRPr lang="en-US" altLang="zh-CN" sz="100" b="0" i="0" kern="0" spc="-990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50000"/>
                            </a:lnSpc>
                          </a:pPr>
                          <a:r>
                            <a:rPr lang="en-US" altLang="zh-CN" sz="9200" b="0" i="0" kern="0" spc="-9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_</a:t>
                          </a:r>
                          <a:r>
                            <a:rPr lang="en-US" altLang="zh-CN" sz="900" b="0" i="0" kern="0" spc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__________________________________________________</a:t>
                          </a: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P_6_BD#458219439?colgroup=4,31&amp;vbadefaultcenterpage=1&amp;parentnodeid=42586dd5c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55680" cy="4155885"/>
            </p:xfrm>
            <a:graphic>
              <a:graphicData uri="http://schemas.openxmlformats.org/drawingml/2006/table">
                <a:tbl>
                  <a:tblPr/>
                  <a:tblGrid>
                    <a:gridCol w="1380744"/>
                    <a:gridCol w="9774936"/>
                  </a:tblGrid>
                  <a:tr h="420941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_6_BD#458219439.table_image?tableimageindex=1&amp;vbadefaultcenterpage=1&amp;parentnodeid=42586dd5c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4960" y="3472213"/>
            <a:ext cx="2752344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14_1#458219439.blank?vbadefaultcenterpage=1&amp;parentnodeid=42586dd5c&amp;vbapositionanswer=14&amp;vbahtmlprocessed=1"/>
              <p:cNvSpPr/>
              <p:nvPr/>
            </p:nvSpPr>
            <p:spPr>
              <a:xfrm>
                <a:off x="3970138" y="2014633"/>
                <a:ext cx="1212406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d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14_1#458219439.blank?vbadefaultcenterpage=1&amp;parentnodeid=42586dd5c&amp;vbapositionanswer=1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138" y="2014633"/>
                <a:ext cx="1212406" cy="355600"/>
              </a:xfrm>
              <a:prstGeom prst="rect">
                <a:avLst/>
              </a:prstGeom>
              <a:blipFill rotWithShape="1">
                <a:blip r:embed="rId3"/>
                <a:stretch>
                  <a:fillRect l="-10" t="-116" r="25" b="-4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_6_AN.15_1#458219439.blank?vbadefaultcenterpage=1&amp;parentnodeid=42586dd5c&amp;vbapositionanswer=15&amp;vbahtmlprocessed=1"/>
              <p:cNvSpPr/>
              <p:nvPr/>
            </p:nvSpPr>
            <p:spPr>
              <a:xfrm>
                <a:off x="5531222" y="2786285"/>
                <a:ext cx="2075815" cy="4137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49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⋅</m:t>
                                </m:r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7" name="P_6_AN.15_1#458219439.blank?vbadefaultcenterpage=1&amp;parentnodeid=42586dd5c&amp;vbapositionanswer=1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1222" y="2786285"/>
                <a:ext cx="2075815" cy="413766"/>
              </a:xfrm>
              <a:prstGeom prst="rect">
                <a:avLst/>
              </a:prstGeom>
              <a:blipFill rotWithShape="1">
                <a:blip r:embed="rId4"/>
                <a:stretch>
                  <a:fillRect l="-18" t="-131" r="18" b="-6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7" grpId="0" animBg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P_6_BD#458219439?colgroup=4,31&amp;vbadefaultcenterpage=1&amp;parentnodeid=42586dd5c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05138"/>
              <a:ext cx="11155680" cy="4764024"/>
            </p:xfrm>
            <a:graphic>
              <a:graphicData uri="http://schemas.openxmlformats.org/drawingml/2006/table">
                <a:tbl>
                  <a:tblPr/>
                  <a:tblGrid>
                    <a:gridCol w="1380744"/>
                    <a:gridCol w="9774936"/>
                  </a:tblGrid>
                  <a:tr h="4764024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平面外一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到平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距离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如图，已知平面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的法向量为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内的定点，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是平面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外一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点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，过点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作平面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的垂线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，交平面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于点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𝑄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是直线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的方向向量，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则点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到平面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的距离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𝑃𝑄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𝐴𝑃</m:t>
                                      </m:r>
                                    </m:e>
                                  </m:acc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b="1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𝒏</m:t>
                                      </m:r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400" b="0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  <a:cs typeface="Times New Roman" panose="02020603050405020304" pitchFamily="34" charset="-12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2400" b="1" i="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𝒏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⑯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⑰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kern="0" spc="-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  <a:endParaRPr lang="en-US" altLang="zh-CN" sz="100" b="0" i="0" kern="0" spc="-990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50000"/>
                            </a:lnSpc>
                          </a:pPr>
                          <a:r>
                            <a:rPr lang="en-US" altLang="zh-CN" sz="11600" b="0" i="0" kern="0" spc="-9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_</a:t>
                          </a:r>
                          <a:r>
                            <a:rPr lang="en-US" altLang="zh-CN" sz="900" b="0" i="0" kern="0" spc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________________________________________________</a:t>
                          </a: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P_6_BD#458219439?colgroup=4,31&amp;vbadefaultcenterpage=1&amp;parentnodeid=42586dd5c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05138"/>
              <a:ext cx="11155680" cy="4764024"/>
            </p:xfrm>
            <a:graphic>
              <a:graphicData uri="http://schemas.openxmlformats.org/drawingml/2006/table">
                <a:tbl>
                  <a:tblPr/>
                  <a:tblGrid>
                    <a:gridCol w="1380744"/>
                    <a:gridCol w="9774936"/>
                  </a:tblGrid>
                  <a:tr h="47637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P_6_BD#458219439?colgroup=4,31&amp;vbadefaultcenterpage=1&amp;parentnodeid=42586dd5c&amp;vbahtmlprocessed=1&amp;bbb=1&amp;hasbroken=1"/>
          <p:cNvSpPr txBox="1"/>
          <p:nvPr/>
        </p:nvSpPr>
        <p:spPr>
          <a:xfrm>
            <a:off x="9118600" y="876838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  <a:endParaRPr lang="zh-CN" altLang="en-US" sz="2400">
              <a:latin typeface="Times New Roman" panose="020206030504050203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AN.16_1#458219439.blank?vbadefaultcenterpage=1&amp;parentnodeid=42586dd5c&amp;vbapositionanswer=16&amp;vbahtmlprocessed=1&amp;rh=54"/>
              <p:cNvSpPr/>
              <p:nvPr/>
            </p:nvSpPr>
            <p:spPr>
              <a:xfrm>
                <a:off x="7543728" y="2729100"/>
                <a:ext cx="857568" cy="648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513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𝐴𝑃</m:t>
                                </m:r>
                              </m:e>
                            </m:acc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P_6_AN.16_1#458219439.blank?vbadefaultcenterpage=1&amp;parentnodeid=42586dd5c&amp;vbapositionanswer=16&amp;vbahtmlprocessed=1&amp;rh=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728" y="2729100"/>
                <a:ext cx="857568" cy="648589"/>
              </a:xfrm>
              <a:prstGeom prst="rect">
                <a:avLst/>
              </a:prstGeom>
              <a:blipFill rotWithShape="1">
                <a:blip r:embed="rId2"/>
                <a:stretch>
                  <a:fillRect l="-66" t="-78" r="29" b="-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AN.17_1#458219439.blank?vbadefaultcenterpage=1&amp;parentnodeid=42586dd5c&amp;vbapositionanswer=17&amp;vbahtmlprocessed=1&amp;rh=54"/>
              <p:cNvSpPr/>
              <p:nvPr/>
            </p:nvSpPr>
            <p:spPr>
              <a:xfrm>
                <a:off x="9077253" y="2745229"/>
                <a:ext cx="801688" cy="6350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5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𝐴𝑃</m:t>
                                </m:r>
                              </m:e>
                            </m:acc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P_6_AN.17_1#458219439.blank?vbadefaultcenterpage=1&amp;parentnodeid=42586dd5c&amp;vbapositionanswer=17&amp;vbahtmlprocessed=1&amp;rh=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7253" y="2745229"/>
                <a:ext cx="801688" cy="635000"/>
              </a:xfrm>
              <a:prstGeom prst="rect">
                <a:avLst/>
              </a:prstGeom>
              <a:blipFill rotWithShape="1">
                <a:blip r:embed="rId3"/>
                <a:stretch>
                  <a:fillRect l="-70" t="-20" r="31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_6_BD#458219439.table_image?tableimageindex=2&amp;vbadefaultcenterpage=1&amp;parentnodeid=42586dd5c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40680" y="3574095"/>
            <a:ext cx="2660904" cy="2331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  <p:bldP spid="5" grpId="0" animBg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59d6e9cbd?vbadefaultcenterpage=1&amp;parentnodeid=7bf46609b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c0430d126?vbadefaultcenterpage=1&amp;parentnodeid=59d6e9cbd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8_1#aaf85ed7a?vbadefaultcenterpage=1&amp;parentnodeid=c0430d126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.（对的打“√”，错的打“×”）</a:t>
            </a:r>
            <a:endParaRPr lang="en-US" altLang="zh-CN" sz="2400" dirty="0"/>
          </a:p>
        </p:txBody>
      </p:sp>
      <p:sp>
        <p:nvSpPr>
          <p:cNvPr id="5" name="QT_7_BD.19_1#70b06d7e3?vbadefaultcenterpage=1&amp;parentnodeid=aaf85ed7a&amp;vbahtmlprocessed=1"/>
          <p:cNvSpPr/>
          <p:nvPr/>
        </p:nvSpPr>
        <p:spPr>
          <a:xfrm>
            <a:off x="502920" y="25675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直线的方向向量和平面的法向量所成的角就是直线与平面所成的角.(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6" name="QT_7_AN.20_1#70b06d7e3.bracket?vbadefaultcenterpage=1&amp;parentnodeid=aaf85ed7a&amp;vbapositionanswer=18&amp;vbahtmlprocessed=1"/>
          <p:cNvSpPr/>
          <p:nvPr/>
        </p:nvSpPr>
        <p:spPr>
          <a:xfrm>
            <a:off x="10294620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7" name="QT_7_BD.21_1#be4a9b558?vbadefaultcenterpage=1&amp;parentnodeid=aaf85ed7a&amp;vbahtmlprocessed=1"/>
          <p:cNvSpPr/>
          <p:nvPr/>
        </p:nvSpPr>
        <p:spPr>
          <a:xfrm>
            <a:off x="502920" y="31136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两个平面的法向量所成的角就是这两个平面的夹角.(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8" name="QT_7_AN.22_1#be4a9b558.bracket?vbadefaultcenterpage=1&amp;parentnodeid=aaf85ed7a&amp;vbapositionanswer=19&amp;vbahtmlprocessed=1"/>
          <p:cNvSpPr/>
          <p:nvPr/>
        </p:nvSpPr>
        <p:spPr>
          <a:xfrm>
            <a:off x="8161020" y="31136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QT_7_BD.23_1#d1bc19666?vbadefaultcenterpage=1&amp;parentnodeid=aaf85ed7a&amp;vbahtmlprocessed=1"/>
              <p:cNvSpPr/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上各点到平面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的距离相等.(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9" name="QT_7_BD.23_1#d1bc19666?vbadefaultcenterpage=1&amp;parentnodeid=aaf85ed7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blipFill rotWithShape="1">
                <a:blip r:embed="rId2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24_1#d1bc19666.bracket?vbadefaultcenterpage=1&amp;parentnodeid=aaf85ed7a&amp;vbapositionanswer=20&amp;vbahtmlprocessed=1"/>
          <p:cNvSpPr/>
          <p:nvPr/>
        </p:nvSpPr>
        <p:spPr>
          <a:xfrm>
            <a:off x="9392539" y="36597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QT_7_BD.25_1#383701613?vbadefaultcenterpage=1&amp;parentnodeid=aaf85ed7a&amp;vbahtmlprocessed=1"/>
              <p:cNvSpPr/>
              <p:nvPr/>
            </p:nvSpPr>
            <p:spPr>
              <a:xfrm>
                <a:off x="502920" y="42058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上两点到平面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的距离相等，则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11" name="QT_7_BD.25_1#383701613?vbadefaultcenterpage=1&amp;parentnodeid=aaf85ed7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05891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26_1#383701613.bracket?vbadefaultcenterpage=1&amp;parentnodeid=aaf85ed7a&amp;vbapositionanswer=21&amp;vbahtmlprocessed=1"/>
          <p:cNvSpPr/>
          <p:nvPr/>
        </p:nvSpPr>
        <p:spPr>
          <a:xfrm>
            <a:off x="8757539" y="42058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8" grpId="0" animBg="1" build="p"/>
      <p:bldP spid="10" grpId="0" animBg="1" build="p"/>
      <p:bldP spid="12" grpId="0" animBg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27_1#6c457e0da?vbadefaultcenterpage=1&amp;parentnodeid=c0430d126&amp;vbahtmlprocessed=1&amp;bbb=1&amp;hasbroken=1"/>
              <p:cNvSpPr/>
              <p:nvPr/>
            </p:nvSpPr>
            <p:spPr>
              <a:xfrm>
                <a:off x="502920" y="280703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（易错题）在长方体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BD.27_1#6c457e0da?vbadefaultcenterpage=1&amp;parentnodeid=c0430d12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07032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32" r="-135" b="-60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N.28_1#6c457e0da.blank?vbadefaultcenterpage=1&amp;parentnodeid=c0430d126&amp;vbapositionanswer=22&amp;vbahtmlprocessed=1&amp;rh=43.2"/>
              <p:cNvSpPr/>
              <p:nvPr/>
            </p:nvSpPr>
            <p:spPr>
              <a:xfrm>
                <a:off x="4093782" y="3257690"/>
                <a:ext cx="284163" cy="5105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QB_6_AN.28_1#6c457e0da.blank?vbadefaultcenterpage=1&amp;parentnodeid=c0430d126&amp;vbapositionanswer=22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3782" y="3257690"/>
                <a:ext cx="284163" cy="510540"/>
              </a:xfrm>
              <a:prstGeom prst="rect">
                <a:avLst/>
              </a:prstGeom>
              <a:blipFill rotWithShape="1">
                <a:blip r:embed="rId2"/>
                <a:stretch>
                  <a:fillRect l="-201" t="-27" r="90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EX.29_1#6c457e0da?vbadefaultcenterpage=1&amp;parentnodeid=c0430d126&amp;vbahtmlprocessed=1"/>
          <p:cNvSpPr/>
          <p:nvPr/>
        </p:nvSpPr>
        <p:spPr>
          <a:xfrm>
            <a:off x="502920" y="3848939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【易错点】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未理解直线与平面所成的角的定义.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30_1#6c457e0da?vbadefaultcenterpage=1&amp;parentnodeid=c0430d126&amp;vbahtmlprocessed=1"/>
              <p:cNvSpPr/>
              <p:nvPr/>
            </p:nvSpPr>
            <p:spPr>
              <a:xfrm>
                <a:off x="502920" y="896030"/>
                <a:ext cx="11183112" cy="53539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建立如图所示的空间直角坐标系，由于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⟨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⟩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30_1#6c457e0da?vbadefaultcenterpage=1&amp;parentnodeid=c0430d12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96030"/>
                <a:ext cx="11183112" cy="5353939"/>
              </a:xfrm>
              <a:prstGeom prst="rect">
                <a:avLst/>
              </a:prstGeom>
              <a:blipFill rotWithShape="1">
                <a:blip r:embed="rId1"/>
                <a:stretch>
                  <a:fillRect t="-1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30_2#6c457e0da?vbadefaultcenterpage=1&amp;parentnodeid=c0430d126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11083" y="2194542"/>
            <a:ext cx="2734056" cy="17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9d2a1968c?vbadefaultcenterpage=1&amp;parentnodeid=59d6e9cbd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QC_6_BD.31_1#f187aca8e?vbadefaultcenterpage=1&amp;parentnodeid=9d2a1968c&amp;vbahtmlprocessed=1&amp;bbb=1&amp;hasbroken=1"/>
              <p:cNvSpPr/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（人教A版选修①P35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T2改编）若正方体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的棱长为1，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C_6_BD.31_1#f187aca8e?vbadefaultcenterpage=1&amp;parentnodeid=9d2a1968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28" r="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2_1#f187aca8e.bracket?vbadefaultcenterpage=1&amp;parentnodeid=9d2a1968c&amp;vbapositionanswer=23&amp;vbahtmlprocessed=1"/>
          <p:cNvSpPr/>
          <p:nvPr/>
        </p:nvSpPr>
        <p:spPr>
          <a:xfrm>
            <a:off x="5986780" y="189703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33_1#f187aca8e.choices?vbadefaultcenterpage=1&amp;parentnodeid=9d2a1968c&amp;vbahtmlprocessed=1"/>
              <p:cNvSpPr/>
              <p:nvPr/>
            </p:nvSpPr>
            <p:spPr>
              <a:xfrm>
                <a:off x="502920" y="2384648"/>
                <a:ext cx="11183112" cy="6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03220" algn="l"/>
                    <a:tab pos="5768975" algn="l"/>
                    <a:tab pos="84950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33_1#f187aca8e.choices?vbadefaultcenterpage=1&amp;parentnodeid=9d2a1968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4648"/>
                <a:ext cx="11183112" cy="627507"/>
              </a:xfrm>
              <a:prstGeom prst="rect">
                <a:avLst/>
              </a:prstGeom>
              <a:blipFill rotWithShape="1">
                <a:blip r:embed="rId2"/>
                <a:stretch>
                  <a:fillRect t="-36" r="1" b="-14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34_1#f187aca8e?vbadefaultcenterpage=1&amp;parentnodeid=9d2a1968c&amp;vbahtmlprocessed=1&amp;bbb=1&amp;hasbroken=1"/>
              <p:cNvSpPr/>
              <p:nvPr/>
            </p:nvSpPr>
            <p:spPr>
              <a:xfrm>
                <a:off x="502920" y="756000"/>
                <a:ext cx="11183112" cy="32115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建立如图所示的空间直角坐标系，则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𝑂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34_1#f187aca8e?vbadefaultcenterpage=1&amp;parentnodeid=9d2a1968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3211576"/>
              </a:xfrm>
              <a:prstGeom prst="rect">
                <a:avLst/>
              </a:prstGeom>
              <a:blipFill rotWithShape="1">
                <a:blip r:embed="rId1"/>
                <a:stretch>
                  <a:fillRect t="-11" r="-220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34_2#f187aca8e?vbadefaultcenterpage=1&amp;parentnodeid=9d2a1968c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4608" y="4099148"/>
            <a:ext cx="2468880" cy="25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BD.35_1#93e76c129?vbadefaultcenterpage=1&amp;parentnodeid=9d2a1968c&amp;vbahtmlprocessed=1&amp;bbb=1&amp;hasbroken=1"/>
              <p:cNvSpPr/>
              <p:nvPr/>
            </p:nvSpPr>
            <p:spPr>
              <a:xfrm>
                <a:off x="502920" y="2662886"/>
                <a:ext cx="11183112" cy="18075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（人教A版选修①P43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T10改编）设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B_6_BD.35_1#93e76c129?vbadefaultcenterpage=1&amp;parentnodeid=9d2a1968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62886"/>
                <a:ext cx="11183112" cy="1807528"/>
              </a:xfrm>
              <a:prstGeom prst="rect">
                <a:avLst/>
              </a:prstGeom>
              <a:blipFill rotWithShape="1">
                <a:blip r:embed="rId1"/>
                <a:stretch>
                  <a:fillRect t="-18" r="-1640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260862" y="3032369"/>
                <a:ext cx="648677" cy="6685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</m:ctrlPr>
                        </m:fPr>
                        <m:num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0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400" i="1" dirty="0">
                  <a:solidFill>
                    <a:srgbClr val="FF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0862" y="3032369"/>
                <a:ext cx="648677" cy="668516"/>
              </a:xfrm>
              <a:prstGeom prst="rect">
                <a:avLst/>
              </a:prstGeom>
              <a:blipFill rotWithShape="1">
                <a:blip r:embed="rId2"/>
                <a:stretch>
                  <a:fillRect l="-23" t="-36" r="75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36_1#93e76c129?vbadefaultcenterpage=1&amp;parentnodeid=9d2a1968c&amp;vbahtmlprocessed=1"/>
              <p:cNvSpPr/>
              <p:nvPr/>
            </p:nvSpPr>
            <p:spPr>
              <a:xfrm>
                <a:off x="502920" y="1394442"/>
                <a:ext cx="11183112" cy="4357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建立如图所示的空间直角坐标系，设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𝐵𝐶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⟨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𝑀𝑁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⟩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×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36_1#93e76c129?vbadefaultcenterpage=1&amp;parentnodeid=9d2a1968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94442"/>
                <a:ext cx="11183112" cy="4357116"/>
              </a:xfrm>
              <a:prstGeom prst="rect">
                <a:avLst/>
              </a:prstGeom>
              <a:blipFill rotWithShape="1">
                <a:blip r:embed="rId1"/>
                <a:stretch>
                  <a:fillRect t="-14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36_2#93e76c129?vbadefaultcenterpage=1&amp;parentnodeid=9d2a1968c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84438" y="1394188"/>
            <a:ext cx="2551176" cy="252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ea11a849?vbadefaultcenterpage=1&amp;parentnodeid=59d6e9cbd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p:pic>
        <p:nvPicPr>
          <p:cNvPr id="3" name="QB_6_BD.37_1#65d6809d5?hastextimagelayout=1&amp;vbadefaultcenterpage=1&amp;parentnodeid=6ea11a849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7887" y="1394110"/>
            <a:ext cx="277977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B_6_BD.37_2#65d6809d5?hastextimagelayout=1&amp;vbadefaultcenterpage=1&amp;parentnodeid=6ea11a849&amp;vbahtmlprocessed=1&amp;bbb=1&amp;hasbroken=1"/>
              <p:cNvSpPr/>
              <p:nvPr/>
            </p:nvSpPr>
            <p:spPr>
              <a:xfrm>
                <a:off x="502920" y="1348391"/>
                <a:ext cx="8266176" cy="24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新高考Ⅱ卷改编）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如图，在三棱锥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 dirty="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的中点,点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的正弦值为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5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B_6_BD.37_2#65d6809d5?hastextimagelayout=1&amp;vbadefaultcenterpage=1&amp;parentnodeid=6ea11a84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8266176" cy="2477897"/>
              </a:xfrm>
              <a:prstGeom prst="rect">
                <a:avLst/>
              </a:prstGeom>
              <a:blipFill rotWithShape="1">
                <a:blip r:embed="rId2"/>
                <a:stretch>
                  <a:fillRect t="-12" r="5" b="-7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B_6_AN.38_1#65d6809d5.blank?vbadefaultcenterpage=1&amp;parentnodeid=6ea11a849&amp;vbapositionanswer=24&amp;vbahtmlprocessed=1&amp;rh=48.6"/>
              <p:cNvSpPr/>
              <p:nvPr/>
            </p:nvSpPr>
            <p:spPr>
              <a:xfrm>
                <a:off x="528320" y="3159856"/>
                <a:ext cx="430276" cy="574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QB_6_AN.38_1#65d6809d5.blank?vbadefaultcenterpage=1&amp;parentnodeid=6ea11a849&amp;vbapositionanswer=24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3159856"/>
                <a:ext cx="430276" cy="574548"/>
              </a:xfrm>
              <a:prstGeom prst="rect">
                <a:avLst/>
              </a:prstGeom>
              <a:blipFill rotWithShape="1">
                <a:blip r:embed="rId3"/>
                <a:stretch>
                  <a:fillRect t="-17" r="89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39_1#65d6809d5?vbadefaultcenterpage=1&amp;parentnodeid=6ea11a849&amp;vbahtmlprocessed=1"/>
              <p:cNvSpPr/>
              <p:nvPr/>
            </p:nvSpPr>
            <p:spPr>
              <a:xfrm>
                <a:off x="502920" y="2205972"/>
                <a:ext cx="11183112" cy="27340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都为等边三角形，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为直角三角形，且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39_1#65d6809d5?vbadefaultcenterpage=1&amp;parentnodeid=6ea11a84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05972"/>
                <a:ext cx="11183112" cy="2734056"/>
              </a:xfrm>
              <a:prstGeom prst="rect">
                <a:avLst/>
              </a:prstGeom>
              <a:blipFill rotWithShape="1">
                <a:blip r:embed="rId1"/>
                <a:stretch>
                  <a:fillRect t="-23" r="1" b="-15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B_6_AS.39_2#65d6809d5?vbadefaultcenterpage=1&amp;parentnodeid=6ea11a849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2896" y="935782"/>
            <a:ext cx="242316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QB_6_AS.39_3#65d6809d5?vbadefaultcenterpage=1&amp;parentnodeid=6ea11a849&amp;vbahtmlprocessed=1&amp;bbb=1&amp;hasbroken=1"/>
              <p:cNvSpPr/>
              <p:nvPr/>
            </p:nvSpPr>
            <p:spPr>
              <a:xfrm>
                <a:off x="502920" y="3138469"/>
                <a:ext cx="11183112" cy="30082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为坐标原点，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所在直线分别为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轴建立空间直角坐标系，如图所示,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3" name="QB_6_AS.39_3#65d6809d5?vbadefaultcenterpage=1&amp;parentnodeid=6ea11a84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38469"/>
                <a:ext cx="11183112" cy="3008249"/>
              </a:xfrm>
              <a:prstGeom prst="rect">
                <a:avLst/>
              </a:prstGeom>
              <a:blipFill rotWithShape="1">
                <a:blip r:embed="rId2"/>
                <a:stretch>
                  <a:fillRect t="-10" r="-2304" b="-208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39_3#65d6809d5?vbadefaultcenterpage=1&amp;parentnodeid=6ea11a849&amp;vbahtmlprocessed=1&amp;bbb=1&amp;hasbroken=1"/>
              <p:cNvSpPr/>
              <p:nvPr/>
            </p:nvSpPr>
            <p:spPr>
              <a:xfrm>
                <a:off x="502920" y="1315162"/>
                <a:ext cx="11183112" cy="44394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𝐷𝐴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𝐵𝐹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B_6_AS.39_3#65d6809d5?vbadefaultcenterpage=1&amp;parentnodeid=6ea11a84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5162"/>
                <a:ext cx="11183112" cy="4439476"/>
              </a:xfrm>
              <a:prstGeom prst="rect">
                <a:avLst/>
              </a:prstGeom>
              <a:blipFill rotWithShape="1">
                <a:blip r:embed="rId1"/>
                <a:stretch>
                  <a:fillRect t="-2" r="-2719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B_6_AS.39_3#65d6809d5?vbadefaultcenterpage=1&amp;parentnodeid=6ea11a849&amp;vbahtmlprocessed=1&amp;bbb=1&amp;hasbroken=1"/>
              <p:cNvSpPr/>
              <p:nvPr/>
            </p:nvSpPr>
            <p:spPr>
              <a:xfrm>
                <a:off x="502920" y="2396186"/>
                <a:ext cx="11183112" cy="23536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  <a:sym typeface="+mn-ea"/>
                              </a:rPr>
                              <m:t>，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.所以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＜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＞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.所以二面角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的正弦值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B_6_AS.39_3#65d6809d5?vbadefaultcenterpage=1&amp;parentnodeid=6ea11a84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96186"/>
                <a:ext cx="11183112" cy="2353628"/>
              </a:xfrm>
              <a:prstGeom prst="rect">
                <a:avLst/>
              </a:prstGeom>
              <a:blipFill rotWithShape="1">
                <a:blip r:embed="rId1"/>
                <a:stretch>
                  <a:fillRect t="-14" r="1" b="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461a36f26.fixed?vbadefaultcenterpage=1&amp;parentnodeid=a8c620af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461a36f26.fixed?vbadefaultcenterpage=1&amp;parentnodeid=a8c620af7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2627419fd?vbadefaultcenterpage=1&amp;parentnodeid=461a36f2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空间角［多维探究］</a:t>
            </a:r>
            <a:endParaRPr lang="en-US" altLang="zh-CN" sz="2800" dirty="0"/>
          </a:p>
        </p:txBody>
      </p:sp>
      <p:pic>
        <p:nvPicPr>
          <p:cNvPr id="3" name="C_5_BD#ad9178f24?vbadefaultcenterpage=1&amp;parentnodeid=2627419fd&amp;inlineimagemarkindex=1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ad9178f24?vbadefaultcenterpage=1&amp;parentnodeid=2627419fd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异面直线所成的角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C_6_BD.40_1#58b9e0336?vbadefaultcenterpage=1&amp;parentnodeid=ad9178f24&amp;vbahtmlprocessed=1&amp;bbb=1&amp;hasbroken=1"/>
              <p:cNvSpPr/>
              <p:nvPr/>
            </p:nvSpPr>
            <p:spPr>
              <a:xfrm>
                <a:off x="502920" y="1983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已知直三棱柱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的所有棱长都相等，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所成角的正弦值为(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C_6_BD.40_1#58b9e0336?vbadefaultcenterpage=1&amp;parentnodeid=ad9178f2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11183112" cy="1034669"/>
              </a:xfrm>
              <a:prstGeom prst="rect">
                <a:avLst/>
              </a:prstGeom>
              <a:blipFill rotWithShape="1">
                <a:blip r:embed="rId2"/>
                <a:stretch>
                  <a:fillRect t="-28" r="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41_1#58b9e0336.bracket?vbadefaultcenterpage=1&amp;parentnodeid=ad9178f24&amp;vbapositionanswer=25&amp;vbahtmlprocessed=1"/>
          <p:cNvSpPr/>
          <p:nvPr/>
        </p:nvSpPr>
        <p:spPr>
          <a:xfrm>
            <a:off x="3715131" y="253203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QC_6_BD.42_1#58b9e0336.choices?vbadefaultcenterpage=1&amp;parentnodeid=ad9178f24&amp;vbahtmlprocessed=1"/>
              <p:cNvSpPr/>
              <p:nvPr/>
            </p:nvSpPr>
            <p:spPr>
              <a:xfrm>
                <a:off x="502920" y="3019648"/>
                <a:ext cx="11183112" cy="630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31795" algn="l"/>
                    <a:tab pos="5699125" algn="l"/>
                    <a:tab pos="84664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QC_6_BD.42_1#58b9e0336.choices?vbadefaultcenterpage=1&amp;parentnodeid=ad9178f2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19648"/>
                <a:ext cx="11183112" cy="630111"/>
              </a:xfrm>
              <a:prstGeom prst="rect">
                <a:avLst/>
              </a:prstGeom>
              <a:blipFill rotWithShape="1">
                <a:blip r:embed="rId3"/>
                <a:stretch>
                  <a:fillRect t="-35" r="1" b="-2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43_1#58b9e0336?vbadefaultcenterpage=1&amp;parentnodeid=ad9178f24&amp;vbahtmlprocessed=1&amp;bbb=1&amp;hasbroken=1"/>
              <p:cNvSpPr/>
              <p:nvPr/>
            </p:nvSpPr>
            <p:spPr>
              <a:xfrm>
                <a:off x="502920" y="1068705"/>
                <a:ext cx="11182985" cy="24460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，设直三棱柱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的棱长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𝑂𝐵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𝑂𝐶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的方向分别为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轴的正方向建立如图所示的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空间直角坐标系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C_6_AS.43_1#58b9e0336?vbadefaultcenterpage=1&amp;parentnodeid=ad9178f2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68705"/>
                <a:ext cx="11182985" cy="2446020"/>
              </a:xfrm>
              <a:prstGeom prst="rect">
                <a:avLst/>
              </a:prstGeom>
              <a:blipFill rotWithShape="1">
                <a:blip r:embed="rId1"/>
                <a:stretch>
                  <a:fillRect b="-16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43_2#58b9e0336?vbadefaultcenterpage=1&amp;parentnodeid=ad9178f24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7705" y="3234545"/>
            <a:ext cx="2679192" cy="306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C_6_AS.43_1#58b9e0336?vbadefaultcenterpage=1&amp;parentnodeid=ad9178f24&amp;vbahtmlprocessed=1&amp;bbb=1&amp;hasbroken=1"/>
              <p:cNvSpPr/>
              <p:nvPr/>
            </p:nvSpPr>
            <p:spPr>
              <a:xfrm>
                <a:off x="502920" y="1068705"/>
                <a:ext cx="11182985" cy="293878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＜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𝐴𝑀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𝐴𝑀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𝐴𝑀</m:t>
                                </m:r>
                              </m:e>
                            </m:acc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AM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BC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⟨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AM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B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C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⟩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C_6_AS.43_1#58b9e0336?vbadefaultcenterpage=1&amp;parentnodeid=ad9178f2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68705"/>
                <a:ext cx="11182985" cy="2938780"/>
              </a:xfrm>
              <a:prstGeom prst="rect">
                <a:avLst/>
              </a:prstGeom>
              <a:blipFill rotWithShape="1">
                <a:blip r:embed="rId1"/>
                <a:stretch>
                  <a:fillRect r="-2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a8c620af7.fixed?vbadefaultcenterpage=1&amp;parentnodeid=76c46d7cc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基础课41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空间向量与空间角、距离问题</a:t>
            </a:r>
            <a:endParaRPr lang="en-US" altLang="zh-CN" sz="4000" dirty="0"/>
          </a:p>
        </p:txBody>
      </p:sp>
      <p:pic>
        <p:nvPicPr>
          <p:cNvPr id="3" name="C_0#a8c620af7?linknodeid=7bf46609b&amp;catalogrefid=7bf46609b&amp;parentnodeid=76c46d7cc&amp;vbahtmlprocessed=1" descr="preencoded.png">
            <a:hlinkClick r:id="rId1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a8c620af7?linknodeid=7bf46609b&amp;catalogrefid=7bf46609b&amp;parentnodeid=76c46d7cc&amp;vbahtmlprocessed=1">
            <a:hlinkClick r:id="rId1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a8c620af7?linknodeid=461a36f26&amp;catalogrefid=461a36f26&amp;parentnodeid=76c46d7cc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a8c620af7?linknodeid=461a36f26&amp;catalogrefid=461a36f26&amp;parentnodeid=76c46d7cc&amp;vbahtmlprocessed=1">
            <a:hlinkClick r:id="rId3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ff78c8fae?vbadefaultcenterpage=1&amp;parentnodeid=ad9178f24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578243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ff78c8fae?vbadefaultcenterpage=1&amp;parentnodeid=ad9178f24&amp;vbahtmlprocessed=1&amp;bbb=1&amp;hasbroken=1"/>
              <p:cNvSpPr/>
              <p:nvPr/>
            </p:nvSpPr>
            <p:spPr>
              <a:xfrm>
                <a:off x="502920" y="2104530"/>
                <a:ext cx="11183112" cy="341242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用向量法求异面直线所成的角的一般步骤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建立空间直角坐标系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用坐标表示两异面直线的方向向量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利用向量的夹角公式求出向量夹角的余弦值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注意两异面直线所成角的范围是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即两异面直线所成角的余弦值等于两向量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夹角的余弦值的绝对值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ff78c8fae?vbadefaultcenterpage=1&amp;parentnodeid=ad9178f2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04530"/>
                <a:ext cx="11183112" cy="3412427"/>
              </a:xfrm>
              <a:prstGeom prst="rect">
                <a:avLst/>
              </a:prstGeom>
              <a:blipFill rotWithShape="1">
                <a:blip r:embed="rId2"/>
                <a:stretch>
                  <a:fillRect t="-4" r="-1401" b="-33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84c12bdd?vbadefaultcenterpage=1&amp;parentnodeid=2627419fd&amp;inlineimagemarkindex=2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d84c12bdd?vbadefaultcenterpage=1&amp;parentnodeid=2627419f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直线与平面所成的角</a:t>
            </a:r>
            <a:endParaRPr lang="en-US" altLang="zh-CN" sz="100" dirty="0"/>
          </a:p>
        </p:txBody>
      </p:sp>
      <p:pic>
        <p:nvPicPr>
          <p:cNvPr id="4" name="QO_6_BD.44_1#08ea257d6?hastextimagelayout=1&amp;vbadefaultcenterpage=1&amp;parentnodeid=d84c12bdd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1120" y="1391571"/>
            <a:ext cx="2706624" cy="26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6_BD.44_2#08ea257d6?hastextimagelayout=2&amp;vbadefaultcenterpage=1&amp;parentnodeid=d84c12bdd&amp;vbahtmlprocessed=1&amp;bbb=1&amp;hasbroken=1"/>
              <p:cNvSpPr/>
              <p:nvPr/>
            </p:nvSpPr>
            <p:spPr>
              <a:xfrm>
                <a:off x="502920" y="1345851"/>
                <a:ext cx="8348472" cy="10769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全国甲卷）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b="0" i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底面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6_BD.44_2#08ea257d6?hastextimagelayout=2&amp;vbadefaultcenterpage=1&amp;parentnodeid=d84c12bd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348472" cy="1076960"/>
              </a:xfrm>
              <a:prstGeom prst="rect">
                <a:avLst/>
              </a:prstGeom>
              <a:blipFill rotWithShape="1">
                <a:blip r:embed="rId3"/>
                <a:stretch>
                  <a:fillRect t="-27" r="-5832" b="-3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6_BD.44_3#08ea257d6?hastextimagelayout=2&amp;segpoint=1&amp;vbadefaultcenterpage=1&amp;parentnodeid=d84c12bdd&amp;vbahtmlprocessed=1"/>
              <p:cNvSpPr/>
              <p:nvPr/>
            </p:nvSpPr>
            <p:spPr>
              <a:xfrm>
                <a:off x="502920" y="2432908"/>
                <a:ext cx="834847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6_BD.44_3#08ea257d6?hastextimagelayout=2&amp;segpoint=1&amp;vbadefaultcenterpage=1&amp;parentnodeid=d84c12bd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2908"/>
                <a:ext cx="834847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46" r="2" b="-1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QO_6_BD.44_4#08ea257d6?hastextimagelayout=2&amp;segpoint=1&amp;vbadefaultcenterpage=1&amp;parentnodeid=d84c12bdd&amp;vbahtmlprocessed=1"/>
              <p:cNvSpPr/>
              <p:nvPr/>
            </p:nvSpPr>
            <p:spPr>
              <a:xfrm>
                <a:off x="502920" y="2984151"/>
                <a:ext cx="834847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所成的角的正弦值.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QO_6_BD.44_4#08ea257d6?hastextimagelayout=2&amp;segpoint=1&amp;vbadefaultcenterpage=1&amp;parentnodeid=d84c12bd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84151"/>
                <a:ext cx="834847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58" r="2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5_1#08ea257d6?vbadefaultcenterpage=1&amp;parentnodeid=d84c12bdd&amp;vbahtmlprocessed=1&amp;bbb=1&amp;hasbroken=1"/>
              <p:cNvSpPr/>
              <p:nvPr/>
            </p:nvSpPr>
            <p:spPr>
              <a:xfrm>
                <a:off x="502920" y="1168096"/>
                <a:ext cx="11183112" cy="24603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（1）如图1，在四边形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为等腰梯形，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𝐸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5_1#08ea257d6?vbadefaultcenterpage=1&amp;parentnodeid=d84c12bd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68096"/>
                <a:ext cx="11183112" cy="2460308"/>
              </a:xfrm>
              <a:prstGeom prst="rect">
                <a:avLst/>
              </a:prstGeom>
              <a:blipFill rotWithShape="1">
                <a:blip r:embed="rId1"/>
                <a:stretch>
                  <a:fillRect t="-13" r="-1458" b="-24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45_3#08ea257d6?vbadefaultcenterpage=1&amp;parentnodeid=d84c12bdd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12539" y="3866116"/>
            <a:ext cx="2834640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5_2#08ea257d6?vbadefaultcenterpage=1&amp;parentnodeid=d84c12bdd&amp;vbahtmlprocessed=1&amp;bbb=1&amp;hasbroken=1"/>
              <p:cNvSpPr/>
              <p:nvPr/>
            </p:nvSpPr>
            <p:spPr>
              <a:xfrm>
                <a:off x="502920" y="1987278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b="0" i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5_2#08ea257d6?vbadefaultcenterpage=1&amp;parentnodeid=d84c12bd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7278"/>
                <a:ext cx="11183112" cy="1034669"/>
              </a:xfrm>
              <a:prstGeom prst="rect">
                <a:avLst/>
              </a:prstGeom>
              <a:blipFill rotWithShape="1">
                <a:blip r:embed="rId1"/>
                <a:stretch>
                  <a:fillRect t="-35" r="-2946" b="-6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5_4#08ea257d6?vbadefaultcenterpage=1&amp;parentnodeid=d84c12bdd&amp;vbahtmlprocessed=1&amp;bbb=1&amp;hasbroken=1"/>
              <p:cNvSpPr/>
              <p:nvPr/>
            </p:nvSpPr>
            <p:spPr>
              <a:xfrm>
                <a:off x="502920" y="806450"/>
                <a:ext cx="11182985" cy="50736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（2）如图2，以点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为原点建立空间直角坐标系，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𝐴𝑃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𝐵𝑃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⟨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⟩=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𝐷𝑃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𝐷𝑃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  <a:sym typeface="+mn-ea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𝑃𝐴𝐵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所成角的正弦值为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O_6_AS.45_4#08ea257d6?vbadefaultcenterpage=1&amp;parentnodeid=d84c12bdd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06450"/>
                <a:ext cx="11182985" cy="5073650"/>
              </a:xfrm>
              <a:prstGeom prst="rect">
                <a:avLst/>
              </a:prstGeom>
              <a:blipFill rotWithShape="1">
                <a:blip r:embed="rId1"/>
                <a:stretch>
                  <a:fillRect b="-5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45_6#08ea257d6?vbadefaultcenterpage=1&amp;parentnodeid=d84c12bdd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17763" y="2367389"/>
            <a:ext cx="2642616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uiExpand="1" build="p"/>
      <p:bldP spid="2" grpId="1" bldLvl="0" build="allAtOnce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c0ffd066?vbadefaultcenterpage=1&amp;parentnodeid=d84c12bdd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ec0ffd066?vbadefaultcenterpage=1&amp;parentnodeid=d84c12bdd&amp;vbahtmlprocessed=1"/>
          <p:cNvSpPr/>
          <p:nvPr/>
        </p:nvSpPr>
        <p:spPr>
          <a:xfrm>
            <a:off x="502920" y="128228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利用空间向量求线面角的解题步骤</a:t>
            </a:r>
            <a:endParaRPr lang="en-US" altLang="zh-CN" sz="2400" dirty="0"/>
          </a:p>
        </p:txBody>
      </p:sp>
      <p:pic>
        <p:nvPicPr>
          <p:cNvPr id="4" name="P_6_BD#ec0ffd066?vbadefaultcenterpage=1&amp;parentnodeid=d84c12bdd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72384" y="1904588"/>
            <a:ext cx="6044184" cy="449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5b37fc8a6?vbadefaultcenterpage=1&amp;parentnodeid=2627419fd&amp;inlineimagemarkindex=3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5b37fc8a6?vbadefaultcenterpage=1&amp;parentnodeid=2627419fd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平面与平面所成的角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6_BD.46_2#d5b5f03e1?hastextimagelayout=3&amp;vbadefaultcenterpage=1&amp;parentnodeid=5b37fc8a6&amp;vbahtmlprocessed=1&amp;bbb=1&amp;hasbroken=1"/>
              <p:cNvSpPr/>
              <p:nvPr/>
            </p:nvSpPr>
            <p:spPr>
              <a:xfrm>
                <a:off x="502920" y="1347375"/>
                <a:ext cx="9107424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新高考Ⅰ卷节选）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如图，在正四棱柱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分别在棱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6_BD.46_2#d5b5f03e1?hastextimagelayout=3&amp;vbadefaultcenterpage=1&amp;parentnodeid=5b37fc8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9107424" cy="2131949"/>
              </a:xfrm>
              <a:prstGeom prst="rect">
                <a:avLst/>
              </a:prstGeom>
              <a:blipFill rotWithShape="1">
                <a:blip r:embed="rId2"/>
                <a:stretch>
                  <a:fillRect t="-25" r="-4048" b="-29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701530" y="1347470"/>
            <a:ext cx="2109470" cy="2935605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7_1#d5b5f03e1?vbadefaultcenterpage=1&amp;parentnodeid=5b37fc8a6&amp;vbahtmlprocessed=1&amp;bbb=1&amp;hasbroken=1"/>
              <p:cNvSpPr/>
              <p:nvPr/>
            </p:nvSpPr>
            <p:spPr>
              <a:xfrm>
                <a:off x="502920" y="1211689"/>
                <a:ext cx="11183112" cy="46464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为原点建立如图所示的空间直角坐标系，则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𝜆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O_6_AS.47_1#d5b5f03e1?vbadefaultcenterpage=1&amp;parentnodeid=5b37fc8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11689"/>
                <a:ext cx="11183112" cy="4646422"/>
              </a:xfrm>
              <a:prstGeom prst="rect">
                <a:avLst/>
              </a:prstGeom>
              <a:blipFill rotWithShape="1">
                <a:blip r:embed="rId1"/>
                <a:stretch>
                  <a:fillRect t="-2" r="1" b="-64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47_2#d5b5f03e1?vbadefaultcenterpage=1&amp;parentnodeid=5b37fc8a6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81084" y="1963656"/>
            <a:ext cx="2377440" cy="321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7_1#d5b5f03e1?vbadefaultcenterpage=1&amp;parentnodeid=5b37fc8a6&amp;vbahtmlprocessed=1&amp;bbb=1&amp;hasbroken=1"/>
              <p:cNvSpPr/>
              <p:nvPr/>
            </p:nvSpPr>
            <p:spPr>
              <a:xfrm>
                <a:off x="502920" y="1742580"/>
                <a:ext cx="11183112" cy="359987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⟨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⟩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𝜆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𝜆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化简可得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7_1#d5b5f03e1?vbadefaultcenterpage=1&amp;parentnodeid=5b37fc8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42580"/>
                <a:ext cx="11183112" cy="3599879"/>
              </a:xfrm>
              <a:prstGeom prst="rect">
                <a:avLst/>
              </a:prstGeom>
              <a:blipFill rotWithShape="1">
                <a:blip r:embed="rId1"/>
                <a:stretch>
                  <a:fillRect t="-4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20aa400a3?vbadefaultcenterpage=1&amp;parentnodeid=5b37fc8a6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8679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3" name="P_6_BD#20aa400a3?vbadefaultcenterpage=1&amp;parentnodeid=5b37fc8a6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0320" y="2213084"/>
            <a:ext cx="7068312" cy="324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0fd8c37e8?colgroup=4,5,12,6,5&amp;vbadefaultcenterpage=1&amp;parentnodeid=a8c620a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17498"/>
              <a:ext cx="11137392" cy="3803904"/>
            </p:xfrm>
            <a:graphic>
              <a:graphicData uri="http://schemas.openxmlformats.org/drawingml/2006/table">
                <a:tbl>
                  <a:tblPr/>
                  <a:tblGrid>
                    <a:gridCol w="1453896"/>
                    <a:gridCol w="1837944"/>
                    <a:gridCol w="4078224"/>
                    <a:gridCol w="1984248"/>
                    <a:gridCol w="178308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281871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空间向量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20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2023全国乙卷理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2021全国乙卷（理）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0fd8c37e8?colgroup=4,5,12,6,5&amp;vbadefaultcenterpage=1&amp;parentnodeid=a8c620a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717498"/>
              <a:ext cx="11137392" cy="3803904"/>
            </p:xfrm>
            <a:graphic>
              <a:graphicData uri="http://schemas.openxmlformats.org/drawingml/2006/table">
                <a:tbl>
                  <a:tblPr/>
                  <a:tblGrid>
                    <a:gridCol w="1453896"/>
                    <a:gridCol w="1837944"/>
                    <a:gridCol w="4078224"/>
                    <a:gridCol w="1984248"/>
                    <a:gridCol w="178308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3248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空间向量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b66d56ef1?vbadefaultcenterpage=1&amp;parentnodeid=2627419fd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120" y="756000"/>
            <a:ext cx="5705856" cy="658368"/>
          </a:xfrm>
          <a:prstGeom prst="rect">
            <a:avLst/>
          </a:prstGeom>
        </p:spPr>
      </p:pic>
      <p:pic>
        <p:nvPicPr>
          <p:cNvPr id="3" name="QO_6_BD.48_1#16c06a9d0?hastextimagelayout=1&amp;vbadefaultcenterpage=1&amp;parentnodeid=b66d56ef1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92778" y="1601312"/>
            <a:ext cx="2642616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BD.48_2#16c06a9d0?hastextimagelayout=4&amp;vbadefaultcenterpage=1&amp;parentnodeid=b66d56ef1&amp;vbahtmlprocessed=1&amp;bbb=1&amp;hasbroken=1"/>
              <p:cNvSpPr/>
              <p:nvPr/>
            </p:nvSpPr>
            <p:spPr>
              <a:xfrm>
                <a:off x="502920" y="1546448"/>
                <a:ext cx="8412480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（一题练透）如图，在四棱锥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:endParaRPr lang="en-US" altLang="zh-CN" sz="2400" b="0" i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BD.48_2#16c06a9d0?hastextimagelayout=4&amp;vbadefaultcenterpage=1&amp;parentnodeid=b66d56ef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46448"/>
                <a:ext cx="8412480" cy="1587310"/>
              </a:xfrm>
              <a:prstGeom prst="rect">
                <a:avLst/>
              </a:prstGeom>
              <a:blipFill rotWithShape="1">
                <a:blip r:embed="rId3"/>
                <a:stretch>
                  <a:fillRect t="-14" b="-36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6_BD.48_3#16c06a9d0?hastextimagelayout=4&amp;segpoint=1&amp;vbadefaultcenterpage=1&amp;parentnodeid=b66d56ef1&amp;vbahtmlprocessed=1"/>
              <p:cNvSpPr/>
              <p:nvPr/>
            </p:nvSpPr>
            <p:spPr>
              <a:xfrm>
                <a:off x="502920" y="3189891"/>
                <a:ext cx="841248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（1）求异面直线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所成角的正切值；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6_BD.48_3#16c06a9d0?hastextimagelayout=4&amp;segpoint=1&amp;vbadefaultcenterpage=1&amp;parentnodeid=b66d56e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89891"/>
                <a:ext cx="8412480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58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6_BD.48_4#16c06a9d0?hastextimagelayout=4&amp;segpoint=1&amp;vbadefaultcenterpage=1&amp;parentnodeid=b66d56ef1&amp;vbahtmlprocessed=1"/>
              <p:cNvSpPr/>
              <p:nvPr/>
            </p:nvSpPr>
            <p:spPr>
              <a:xfrm>
                <a:off x="502920" y="3735991"/>
                <a:ext cx="841248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所成角的正弦值;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6_BD.48_4#16c06a9d0?hastextimagelayout=4&amp;segpoint=1&amp;vbadefaultcenterpage=1&amp;parentnodeid=b66d56e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35991"/>
                <a:ext cx="8412480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58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QO_6_BD.48_5#16c06a9d0?hastextimagelayout=4&amp;segpoint=1&amp;vbadefaultcenterpage=1&amp;parentnodeid=b66d56ef1&amp;vbahtmlprocessed=1&amp;bbb=1"/>
              <p:cNvSpPr/>
              <p:nvPr/>
            </p:nvSpPr>
            <p:spPr>
              <a:xfrm>
                <a:off x="503995" y="4282091"/>
                <a:ext cx="11184010" cy="4900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上一点,满足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,求二面角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的余弦值.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7" name="QO_6_BD.48_5#16c06a9d0?hastextimagelayout=4&amp;segpoint=1&amp;vbadefaultcenterpage=1&amp;parentnodeid=b66d56ef1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4282091"/>
                <a:ext cx="11184010" cy="490030"/>
              </a:xfrm>
              <a:prstGeom prst="rect">
                <a:avLst/>
              </a:prstGeom>
              <a:blipFill rotWithShape="1">
                <a:blip r:embed="rId6"/>
                <a:stretch>
                  <a:fillRect l="-4" t="-58" r="2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9_1#16c06a9d0?vbadefaultcenterpage=1&amp;parentnodeid=b66d56ef1&amp;vbahtmlprocessed=1&amp;bbb=1&amp;hasbroken=1"/>
              <p:cNvSpPr/>
              <p:nvPr/>
            </p:nvSpPr>
            <p:spPr>
              <a:xfrm>
                <a:off x="502920" y="1748582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依题意，以点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为原点,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所在直线分别为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，建立空间直角坐标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系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（如图），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9_1#16c06a9d0?vbadefaultcenterpage=1&amp;parentnodeid=b66d56ef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48582"/>
                <a:ext cx="11183112" cy="1038860"/>
              </a:xfrm>
              <a:prstGeom prst="rect">
                <a:avLst/>
              </a:prstGeom>
              <a:blipFill rotWithShape="1">
                <a:blip r:embed="rId1"/>
                <a:stretch>
                  <a:fillRect t="-41" r="1" b="-5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49_2#16c06a9d0?vbadefaultcenterpage=1&amp;parentnodeid=b66d56ef1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2040" y="2917490"/>
            <a:ext cx="2404872" cy="18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AS.49_3#16c06a9d0?vbadefaultcenterpage=1&amp;parentnodeid=b66d56ef1&amp;vbahtmlprocessed=1"/>
              <p:cNvSpPr/>
              <p:nvPr/>
            </p:nvSpPr>
            <p:spPr>
              <a:xfrm>
                <a:off x="502920" y="4911390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的中点,得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AS.49_3#16c06a9d0?vbadefaultcenterpage=1&amp;parentnodeid=b66d56e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911390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62" r="1" b="-12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  <p:bldP spid="4" grpId="0" animBg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9_4#16c06a9d0?vbadefaultcenterpage=1&amp;parentnodeid=b66d56ef1&amp;vbahtmlprocessed=1"/>
              <p:cNvSpPr/>
              <p:nvPr/>
            </p:nvSpPr>
            <p:spPr>
              <a:xfrm>
                <a:off x="502920" y="2699875"/>
                <a:ext cx="11183112" cy="1746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＜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𝑃𝐷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𝑃𝐷</m:t>
                            </m:r>
                          </m:e>
                        </m:acc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𝐵𝐶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𝑃𝐷</m:t>
                                </m:r>
                              </m:e>
                            </m:acc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𝐵𝐶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＜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𝑃𝐷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10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5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＜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𝑃𝐷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15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den>
                        </m:f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10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9_4#16c06a9d0?vbadefaultcenterpage=1&amp;parentnodeid=b66d56e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99875"/>
                <a:ext cx="11183112" cy="1746250"/>
              </a:xfrm>
              <a:prstGeom prst="rect">
                <a:avLst/>
              </a:prstGeom>
              <a:blipFill rotWithShape="1">
                <a:blip r:embed="rId1"/>
                <a:stretch>
                  <a:fillRect t="-28" r="1" b="-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9_5#16c06a9d0?vbadefaultcenterpage=1&amp;parentnodeid=b66d56ef1&amp;vbahtmlprocessed=1&amp;bbb=1&amp;hasbroken=1"/>
              <p:cNvSpPr/>
              <p:nvPr/>
            </p:nvSpPr>
            <p:spPr>
              <a:xfrm>
                <a:off x="502920" y="1660729"/>
                <a:ext cx="11183112" cy="379914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.设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法向量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&lt;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m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&gt;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𝐵𝐷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不妨令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,可得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＜</m:t>
                    </m:r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𝐵𝐸</m:t>
                            </m:r>
                          </m:e>
                        </m:acc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𝐵𝐸</m:t>
                                </m:r>
                              </m:e>
                            </m:acc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所成角的正弦值为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9_5#16c06a9d0?vbadefaultcenterpage=1&amp;parentnodeid=b66d56ef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60729"/>
                <a:ext cx="11183112" cy="3799142"/>
              </a:xfrm>
              <a:prstGeom prst="rect">
                <a:avLst/>
              </a:prstGeom>
              <a:blipFill rotWithShape="1">
                <a:blip r:embed="rId1"/>
                <a:stretch>
                  <a:fillRect t="-5" r="-368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9_6#16c06a9d0?vbadefaultcenterpage=1&amp;parentnodeid=b66d56ef1&amp;vbahtmlprocessed=1&amp;bbb=1&amp;hasbroken=1"/>
              <p:cNvSpPr/>
              <p:nvPr/>
            </p:nvSpPr>
            <p:spPr>
              <a:xfrm>
                <a:off x="502920" y="985279"/>
                <a:ext cx="11183112" cy="508400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上,设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𝐶𝑃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,得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𝜆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的一个法向量,则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𝐵𝐹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不妨令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endParaRPr lang="en-US" altLang="zh-CN" sz="2400" dirty="0"/>
              </a:p>
            </p:txBody>
          </p:sp>
        </mc:Choice>
        <mc:Fallback>
          <p:sp>
            <p:nvSpPr>
              <p:cNvPr id="2" name="QO_6_AS.49_6#16c06a9d0?vbadefaultcenterpage=1&amp;parentnodeid=b66d56ef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85279"/>
                <a:ext cx="11183112" cy="5084001"/>
              </a:xfrm>
              <a:prstGeom prst="rect">
                <a:avLst/>
              </a:prstGeom>
              <a:blipFill rotWithShape="1">
                <a:blip r:embed="rId1"/>
                <a:stretch>
                  <a:fillRect t="-8" r="1" b="-7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49_6#16c06a9d0?vbadefaultcenterpage=1&amp;parentnodeid=b66d56ef1&amp;vbahtmlprocessed=1&amp;bbb=1&amp;hasbroken=1"/>
              <p:cNvSpPr/>
              <p:nvPr/>
            </p:nvSpPr>
            <p:spPr>
              <a:xfrm>
                <a:off x="502920" y="2705495"/>
                <a:ext cx="11183112" cy="17197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易知二面角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是锐角,故其余弦值为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49_6#16c06a9d0?vbadefaultcenterpage=1&amp;parentnodeid=b66d56ef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05495"/>
                <a:ext cx="11183112" cy="1719771"/>
              </a:xfrm>
              <a:prstGeom prst="rect">
                <a:avLst/>
              </a:prstGeom>
              <a:blipFill rotWithShape="1">
                <a:blip r:embed="rId1"/>
                <a:stretch>
                  <a:fillRect t="-23" r="1" b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0d3a0d4c6?vbadefaultcenterpage=1&amp;parentnodeid=461a36f26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空间距离［多维探究］</a:t>
            </a:r>
            <a:endParaRPr lang="en-US" altLang="zh-CN" sz="2800" dirty="0"/>
          </a:p>
        </p:txBody>
      </p:sp>
      <p:pic>
        <p:nvPicPr>
          <p:cNvPr id="3" name="C_5_BD#7f4342613?vbadefaultcenterpage=1&amp;parentnodeid=0d3a0d4c6&amp;inlineimagemarkindex=4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7f4342613?vbadefaultcenterpage=1&amp;parentnodeid=0d3a0d4c6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点到直线的距离</a:t>
            </a:r>
            <a:endParaRPr lang="en-US" altLang="zh-CN" sz="100" dirty="0"/>
          </a:p>
        </p:txBody>
      </p:sp>
      <p:pic>
        <p:nvPicPr>
          <p:cNvPr id="5" name="QO_6_BD.50_1#9606c4a94?hastextimagelayout=1&amp;vbadefaultcenterpage=1&amp;parentnodeid=7f4342613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42129" y="2038255"/>
            <a:ext cx="2386584" cy="300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QO_6_BD.50_2#9606c4a94?hastextimagelayout=5&amp;vbadefaultcenterpage=1&amp;parentnodeid=7f4342613&amp;vbahtmlprocessed=1&amp;bbb=1&amp;hasbroken=1"/>
              <p:cNvSpPr/>
              <p:nvPr/>
            </p:nvSpPr>
            <p:spPr>
              <a:xfrm>
                <a:off x="502920" y="1983391"/>
                <a:ext cx="8659368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徐州模拟）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如图，在正三棱柱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各棱长均为4，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的中点.求点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6" name="QO_6_BD.50_2#9606c4a94?hastextimagelayout=5&amp;vbadefaultcenterpage=1&amp;parentnodeid=7f434261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8659368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8" r="-214" b="-5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51_1#9606c4a94?vbadefaultcenterpage=1&amp;parentnodeid=7f4342613&amp;vbahtmlprocessed=1&amp;bbb=1&amp;hasbroken=1"/>
              <p:cNvSpPr/>
              <p:nvPr/>
            </p:nvSpPr>
            <p:spPr>
              <a:xfrm>
                <a:off x="502920" y="1546842"/>
                <a:ext cx="11183112" cy="11344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建立如图所示的空间直角坐标系，则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51_1#9606c4a94?vbadefaultcenterpage=1&amp;parentnodeid=7f434261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46842"/>
                <a:ext cx="11183112" cy="1134428"/>
              </a:xfrm>
              <a:prstGeom prst="rect">
                <a:avLst/>
              </a:prstGeom>
              <a:blipFill rotWithShape="1">
                <a:blip r:embed="rId1"/>
                <a:stretch>
                  <a:fillRect t="-54" r="1" b="-9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51_2#9606c4a94?vbadefaultcenterpage=1&amp;parentnodeid=7f4342613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1184" y="2810238"/>
            <a:ext cx="2377440" cy="2788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51_3#9606c4a94?vbadefaultcenterpage=1&amp;parentnodeid=7f4342613&amp;vbahtmlprocessed=1"/>
              <p:cNvSpPr/>
              <p:nvPr/>
            </p:nvSpPr>
            <p:spPr>
              <a:xfrm>
                <a:off x="502920" y="2372945"/>
                <a:ext cx="11183112" cy="24001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acc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e>
                        </m:acc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⃗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𝐴</m:t>
                                    </m:r>
                                    <m:sSub>
                                      <m:sSubPr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𝐴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2400" b="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34" charset="-12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2400" b="0" i="0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34" charset="-12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b="0" i="0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34" charset="-12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acc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⋅</m:t>
                                    </m:r>
                                    <m:acc>
                                      <m:accPr>
                                        <m:chr m:val="⃗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𝐴𝐵</m:t>
                                        </m:r>
                                      </m:e>
                                    </m:acc>
                                  </m:num>
                                  <m:den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⃗"/>
                                            <m:ctrlPr>
                                              <a:rPr lang="en-US" altLang="zh-CN" sz="2400" b="0" i="1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34" charset="-12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0" i="0" dirty="0">
                                                <a:solidFill>
                                                  <a:srgbClr val="FF0000"/>
                                                </a:solidFill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  <a:cs typeface="Times New Roman" panose="02020603050405020304" pitchFamily="34" charset="-120"/>
                                              </a:rPr>
                                              <m:t>𝐴𝐵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2" name="QO_6_AS.51_3#9606c4a94?vbadefaultcenterpage=1&amp;parentnodeid=7f434261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72945"/>
                <a:ext cx="11183112" cy="2400110"/>
              </a:xfrm>
              <a:prstGeom prst="rect">
                <a:avLst/>
              </a:prstGeom>
              <a:blipFill rotWithShape="1">
                <a:blip r:embed="rId1"/>
                <a:stretch>
                  <a:fillRect t="-24" r="1" b="-20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7cc9a1227?vbadefaultcenterpage=1&amp;parentnodeid=7f4342613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185969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BD#7cc9a1227?vbadefaultcenterpage=1&amp;parentnodeid=7f4342613&amp;vbahtmlprocessed=1"/>
              <p:cNvSpPr/>
              <p:nvPr/>
            </p:nvSpPr>
            <p:spPr>
              <a:xfrm>
                <a:off x="502920" y="2712258"/>
                <a:ext cx="11183112" cy="224777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用向量法求点线距的三个步骤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求出直线的单位方向向量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求出所求点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到直线上一点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𝑃𝑃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及其在直线方向向量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上的投影向量；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代入公式计算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P_6_BD#7cc9a1227?vbadefaultcenterpage=1&amp;parentnodeid=7f434261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12258"/>
                <a:ext cx="11183112" cy="2247773"/>
              </a:xfrm>
              <a:prstGeom prst="rect">
                <a:avLst/>
              </a:prstGeom>
              <a:blipFill rotWithShape="1">
                <a:blip r:embed="rId2"/>
                <a:stretch>
                  <a:fillRect t="-8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P_3_BD#0fd8c37e8?colgroup=4,5,12,6,5&amp;vbadefaultcenterpage=1&amp;parentnodeid=a8c620a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47032"/>
              <a:ext cx="11137392" cy="3803904"/>
            </p:xfrm>
            <a:graphic>
              <a:graphicData uri="http://schemas.openxmlformats.org/drawingml/2006/table">
                <a:tbl>
                  <a:tblPr/>
                  <a:tblGrid>
                    <a:gridCol w="1453896"/>
                    <a:gridCol w="1837944"/>
                    <a:gridCol w="4078224"/>
                    <a:gridCol w="1984248"/>
                    <a:gridCol w="178308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空间向量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求空间距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18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从近几年高考的情况来看，空间角、距离问题是高考常考内容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，一般以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解答题的形式出现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，试题难度中等.命题常以柱体、锥体为背景.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在2025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届的高考备考中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，要掌握并运用向量法解空间角和距离问题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，要特别重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视坐标系的建立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，同时要加强运算求解能力的训练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P_3_BD#0fd8c37e8?colgroup=4,5,12,6,5&amp;vbadefaultcenterpage=1&amp;parentnodeid=a8c620a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047032"/>
              <a:ext cx="11137392" cy="3803904"/>
            </p:xfrm>
            <a:graphic>
              <a:graphicData uri="http://schemas.openxmlformats.org/drawingml/2006/table">
                <a:tbl>
                  <a:tblPr/>
                  <a:tblGrid>
                    <a:gridCol w="1453896"/>
                    <a:gridCol w="1837944"/>
                    <a:gridCol w="4078224"/>
                    <a:gridCol w="1984248"/>
                    <a:gridCol w="178308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空间向量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求空间距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618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从近几年高考的情况来看，空间角、距离问题是高考常考内容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，一般以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解答题的形式出现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，试题难度中等.命题常以柱体、锥体为背景.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在2025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届的高考备考中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，要掌握并运用向量法解空间角和距离问题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，要特别重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视坐标系的建立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，同时要加强运算求解能力的训练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P_3_BD#0fd8c37e8?colgroup=4,5,12,6,5&amp;vbadefaultcenterpage=1&amp;parentnodeid=a8c620af7&amp;vbahtmlprocessed=1&amp;bbb=1"/>
          <p:cNvSpPr txBox="1"/>
          <p:nvPr/>
        </p:nvSpPr>
        <p:spPr>
          <a:xfrm>
            <a:off x="9100312" y="1421684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  <a:endParaRPr lang="zh-CN" altLang="en-US" sz="2400">
              <a:latin typeface="Times New Roman" panose="02020603050405020304" pitchFamily="34" charset="0"/>
            </a:endParaRPr>
          </a:p>
        </p:txBody>
      </p:sp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f02ea11a6?vbadefaultcenterpage=1&amp;parentnodeid=0d3a0d4c6&amp;inlineimagemarkindex=5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f02ea11a6?vbadefaultcenterpage=1&amp;parentnodeid=0d3a0d4c6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点到平面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、线到平面的距离</a:t>
            </a:r>
            <a:endParaRPr lang="en-US" altLang="zh-CN" sz="1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QO_6_BD.52_1#43c0b143a?segpoint=1&amp;vbadefaultcenterpage=1&amp;parentnodeid=f02ea11a6&amp;vbahtmlprocessed=1&amp;bbb=1&amp;hasbroken=1"/>
              <p:cNvSpPr/>
              <p:nvPr/>
            </p:nvSpPr>
            <p:spPr>
              <a:xfrm>
                <a:off x="502920" y="1345851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（1）（同源变式）将典例4中的设问“求点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的距离”改为“求点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的距离”，试求解.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4" name="QO_6_BD.52_1#43c0b143a?segpoint=1&amp;vbadefaultcenterpage=1&amp;parentnodeid=f02ea11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038670"/>
              </a:xfrm>
              <a:prstGeom prst="rect">
                <a:avLst/>
              </a:prstGeom>
              <a:blipFill rotWithShape="1">
                <a:blip r:embed="rId2"/>
                <a:stretch>
                  <a:fillRect t="-28" r="-896" b="-5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6_BD.52_2#43c0b143a?segpoint=1&amp;vbadefaultcenterpage=1&amp;parentnodeid=f02ea11a6&amp;vbahtmlprocessed=1&amp;bbb=1&amp;hasbroken=1"/>
              <p:cNvSpPr/>
              <p:nvPr/>
            </p:nvSpPr>
            <p:spPr>
              <a:xfrm>
                <a:off x="502920" y="239480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（2）（同源变式）将典例4中的条件“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的中点”改为“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点”，试求直线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6_BD.52_2#43c0b143a?segpoint=1&amp;vbadefaultcenterpage=1&amp;parentnodeid=f02ea11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94808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53_1#43c0b143a?vbadefaultcenterpage=1&amp;parentnodeid=f02ea11a6&amp;vbahtmlprocessed=1&amp;bbb=1&amp;hasbroken=1"/>
              <p:cNvSpPr/>
              <p:nvPr/>
            </p:nvSpPr>
            <p:spPr>
              <a:xfrm>
                <a:off x="502920" y="1223024"/>
                <a:ext cx="11183112" cy="46491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（1）建立如图所示的空间直角坐标系，则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53_1#43c0b143a?vbadefaultcenterpage=1&amp;parentnodeid=f02ea11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23024"/>
                <a:ext cx="11183112" cy="4649153"/>
              </a:xfrm>
              <a:prstGeom prst="rect">
                <a:avLst/>
              </a:prstGeom>
              <a:blipFill rotWithShape="1">
                <a:blip r:embed="rId1"/>
                <a:stretch>
                  <a:fillRect r="1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53_2#43c0b143a?vbadefaultcenterpage=1&amp;parentnodeid=f02ea11a6&amp;vbahtmlprocessed=1" descr="preencoded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06113" y="2533981"/>
            <a:ext cx="2459736" cy="288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QO_6_AS.53_3#43c0b143a?vbadefaultcenterpage=1&amp;parentnodeid=f02ea11a6&amp;vbahtmlprocessed=1&amp;bbb=1&amp;hasbroken=1"/>
              <p:cNvSpPr/>
              <p:nvPr/>
            </p:nvSpPr>
            <p:spPr>
              <a:xfrm>
                <a:off x="278765" y="815340"/>
                <a:ext cx="11182985" cy="44030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 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的中点，则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𝐴𝐵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𝐴𝑁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设点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的距离为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𝑁</m:t>
                                </m:r>
                              </m:e>
                            </m:acc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num>
                          <m:den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  <a:sym typeface="+mn-ea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（2）易知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的距离等于点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后同（1）.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O_6_AS.53_3#43c0b143a?vbadefaultcenterpage=1&amp;parentnodeid=f02ea11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65" y="815340"/>
                <a:ext cx="11182985" cy="440309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3" grpId="1" bldLvl="0" build="allAtOnce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b1588989?vbadefaultcenterpage=1&amp;parentnodeid=f02ea11a6&amp;vbahtmlprocessed=1" descr="preencoded.png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011154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eb1588989?vbadefaultcenterpage=1&amp;parentnodeid=f02ea11a6&amp;vbahtmlprocessed=1"/>
          <p:cNvSpPr/>
          <p:nvPr/>
        </p:nvSpPr>
        <p:spPr>
          <a:xfrm>
            <a:off x="502920" y="2537442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用向量法求点面距的四个步骤</a:t>
            </a:r>
            <a:endParaRPr lang="en-US" altLang="zh-CN" sz="2400" dirty="0"/>
          </a:p>
        </p:txBody>
      </p:sp>
      <p:pic>
        <p:nvPicPr>
          <p:cNvPr id="4" name="P_6_BD#eb1588989?vbadefaultcenterpage=1&amp;parentnodeid=f02ea11a6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8304" y="3159742"/>
            <a:ext cx="2761488" cy="197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P_6_BD#eb1588989?vbadefaultcenterpage=1&amp;parentnodeid=f02ea11a6&amp;vbahtmlprocessed=1&amp;bbb=1&amp;hasbroken=1"/>
              <p:cNvSpPr/>
              <p:nvPr/>
            </p:nvSpPr>
            <p:spPr>
              <a:xfrm>
                <a:off x="502920" y="1820908"/>
                <a:ext cx="11183112" cy="34533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建系：建立恰当的空间直角坐标系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求点坐标：写出（求出）相关点的坐标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求向量：求出相关向量的坐标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</m:e>
                    </m:acc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内两个不共线的向量，平面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的法向量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求距离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𝐴𝑃</m:t>
                                </m:r>
                              </m:e>
                            </m:acc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【注意】用向量法求线面距，先利用平行转化为求点面距，再参照上述四个步骤.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P_6_BD#eb1588989?vbadefaultcenterpage=1&amp;parentnodeid=f02ea11a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20908"/>
                <a:ext cx="11183112" cy="3453384"/>
              </a:xfrm>
              <a:prstGeom prst="rect">
                <a:avLst/>
              </a:prstGeom>
              <a:blipFill rotWithShape="1">
                <a:blip r:embed="rId1"/>
                <a:stretch>
                  <a:fillRect t="-11" r="-4689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e8eda812f?vbadefaultcenterpage=1&amp;parentnodeid=0d3a0d4c6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6120" y="756000"/>
            <a:ext cx="5705856" cy="658368"/>
          </a:xfrm>
          <a:prstGeom prst="rect">
            <a:avLst/>
          </a:prstGeom>
        </p:spPr>
      </p:pic>
      <p:pic>
        <p:nvPicPr>
          <p:cNvPr id="3" name="QM_6_BD.54_1#f687ceb32?hastextimagelayout=1&amp;vbadefaultcenterpage=1&amp;parentnodeid=e8eda812f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9758" y="1601312"/>
            <a:ext cx="2651760" cy="26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QM_6_BD.54_2#f687ceb32?hastextimagelayout=6&amp;vbadefaultcenterpage=1&amp;parentnodeid=e8eda812f&amp;vbahtmlprocessed=1&amp;bbb=1&amp;hasbroken=1"/>
              <p:cNvSpPr/>
              <p:nvPr/>
            </p:nvSpPr>
            <p:spPr>
              <a:xfrm>
                <a:off x="502920" y="1546448"/>
                <a:ext cx="8403336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一题练透）</a:t>
                </a:r>
                <a:r>
                  <a:rPr lang="en-US" altLang="zh-CN" sz="2400" b="0" i="0" spc="-50" dirty="0">
                    <a:solidFill>
                      <a:srgbClr val="E81B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（2024</a:t>
                </a:r>
                <a:r>
                  <a:rPr lang="en-US" altLang="zh-CN" sz="2400" b="1" i="0" spc="-50" dirty="0">
                    <a:solidFill>
                      <a:srgbClr val="E81B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· </a:t>
                </a:r>
                <a:r>
                  <a:rPr lang="en-US" altLang="zh-CN" sz="2400" b="0" i="0" spc="-50" dirty="0" err="1">
                    <a:solidFill>
                      <a:srgbClr val="E81B2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江苏模拟）</a:t>
                </a: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如图，已知正方形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spc="-50" dirty="0" err="1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的边长</a:t>
                </a:r>
                <a:endParaRPr lang="en-US" altLang="zh-CN" sz="2400" b="0" i="0" spc="-5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为1，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𝑃𝐷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𝐴𝐵𝐶𝐷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𝑃𝐷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的中点.</a:t>
                </a:r>
                <a:endParaRPr lang="en-US" altLang="zh-CN" sz="2400" spc="-5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QM_6_BD.54_2#f687ceb32?hastextimagelayout=6&amp;vbadefaultcenterpage=1&amp;parentnodeid=e8eda812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46448"/>
                <a:ext cx="8403336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2" r="-4363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QO_7_BD.55_1#ade423769?hastextimagelayout=6&amp;vbadefaultcenterpage=1&amp;parentnodeid=f687ceb32&amp;vbahtmlprocessed=1"/>
              <p:cNvSpPr/>
              <p:nvPr/>
            </p:nvSpPr>
            <p:spPr>
              <a:xfrm>
                <a:off x="502920" y="2643791"/>
                <a:ext cx="8403336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的距离；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5" name="QO_7_BD.55_1#ade423769?hastextimagelayout=6&amp;vbadefaultcenterpage=1&amp;parentnodeid=f687ceb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43791"/>
                <a:ext cx="8403336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58" r="5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7_AS.56_1#ade423769?vbadefaultcenterpage=1&amp;parentnodeid=f687ceb32&amp;vbahtmlprocessed=1&amp;bbb=1&amp;hasbroken=1"/>
              <p:cNvSpPr/>
              <p:nvPr/>
            </p:nvSpPr>
            <p:spPr>
              <a:xfrm>
                <a:off x="502920" y="1524236"/>
                <a:ext cx="11183112" cy="12649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建立如图所示的空间直角坐标系，则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,1,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7_AS.56_1#ade423769?vbadefaultcenterpage=1&amp;parentnodeid=f687ceb3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24236"/>
                <a:ext cx="11183112" cy="1264984"/>
              </a:xfrm>
              <a:prstGeom prst="rect">
                <a:avLst/>
              </a:prstGeom>
              <a:blipFill rotWithShape="1">
                <a:blip r:embed="rId1"/>
                <a:stretch>
                  <a:fillRect t="-19" r="1" b="-5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7_AS.56_2#ade423769?vbadefaultcenterpage=1&amp;parentnodeid=f687ceb32&amp;vbahtmlprocessed=1" descr="preencoded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0016" y="2924284"/>
            <a:ext cx="2798064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7_AS.56_3#ade423769?vbadefaultcenterpage=1&amp;parentnodeid=f687ceb32&amp;vbahtmlprocessed=1"/>
              <p:cNvSpPr/>
              <p:nvPr/>
            </p:nvSpPr>
            <p:spPr>
              <a:xfrm>
                <a:off x="502920" y="1818082"/>
                <a:ext cx="11183112" cy="350983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𝐸𝐹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的一个法向量为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𝑦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𝐸𝐹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 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limUpp>
                              <m:limUp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limUp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𝑃𝐸</m:t>
                                </m:r>
                              </m:e>
                              <m:li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→</m:t>
                                </m:r>
                              </m:lim>
                            </m:limUp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𝑦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𝑧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𝑧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1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𝑑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𝐷𝐸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2" name="QO_7_AS.56_3#ade423769?vbadefaultcenterpage=1&amp;parentnodeid=f687ceb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18082"/>
                <a:ext cx="11183112" cy="3509836"/>
              </a:xfrm>
              <a:prstGeom prst="rect">
                <a:avLst/>
              </a:prstGeom>
              <a:blipFill rotWithShape="1">
                <a:blip r:embed="rId1"/>
                <a:stretch>
                  <a:fillRect t="-2" r="1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7_BD.57_1#fd48029ca?vbadefaultcenterpage=1&amp;parentnodeid=f687ceb32&amp;vbahtmlprocessed=1"/>
              <p:cNvSpPr/>
              <p:nvPr/>
            </p:nvSpPr>
            <p:spPr>
              <a:xfrm>
                <a:off x="502920" y="2381867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7_BD.57_1#fd48029ca?vbadefaultcenterpage=1&amp;parentnodeid=f687ceb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1867"/>
                <a:ext cx="11183112" cy="490030"/>
              </a:xfrm>
              <a:prstGeom prst="rect">
                <a:avLst/>
              </a:prstGeom>
              <a:blipFill rotWithShape="1">
                <a:blip r:embed="rId1"/>
                <a:stretch>
                  <a:fillRect t="-126" r="1" b="-11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QO_7_AS.58_1#fd48029ca?vbadefaultcenterpage=1&amp;parentnodeid=f687ceb32&amp;vbahtmlprocessed=1&amp;bbb=1&amp;hasbroken=1"/>
              <p:cNvSpPr/>
              <p:nvPr/>
            </p:nvSpPr>
            <p:spPr>
              <a:xfrm>
                <a:off x="502920" y="2877675"/>
                <a:ext cx="11183112" cy="18737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的距离即点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acc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e>
                    </m:acc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𝑑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acc>
                              <m:accPr>
                                <m:chr m:val="⃗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𝐴𝐸</m:t>
                                </m:r>
                              </m:e>
                            </m:acc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17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到平面</a:t>
                </a:r>
                <a:endParaRPr lang="en-US" altLang="zh-CN" sz="2400" b="0" i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的距离为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3" name="QO_7_AS.58_1#fd48029ca?vbadefaultcenterpage=1&amp;parentnodeid=f687ceb3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77675"/>
                <a:ext cx="11183112" cy="1873758"/>
              </a:xfrm>
              <a:prstGeom prst="rect">
                <a:avLst/>
              </a:prstGeom>
              <a:blipFill rotWithShape="1">
                <a:blip r:embed="rId2"/>
                <a:stretch>
                  <a:fillRect t="-26" r="-294" b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7bf46609b.fixed?vbadefaultcenterpage=1&amp;parentnodeid=a8c620af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7bf46609b.fixed?vbadefaultcenterpage=1&amp;parentnodeid=a8c620af7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46f2e033a?vbadefaultcenterpage=1&amp;parentnodeid=7bf46609b&amp;vbahtmlprocessed=1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88e42e60e?segpoint=1&amp;vbadefaultcenterpage=1&amp;parentnodeid=46f2e033a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一、空间向量与空间角</a:t>
            </a:r>
            <a:endParaRPr lang="en-US" altLang="zh-CN" sz="2600" dirty="0"/>
          </a:p>
        </p:txBody>
      </p:sp>
      <p:sp>
        <p:nvSpPr>
          <p:cNvPr id="4" name="P_6_BD#3d3213d04?vbadefaultcenterpage=1&amp;parentnodeid=88e42e60e&amp;vbahtmlprocessed=1&amp;bbb=1&amp;hasbroken=1"/>
          <p:cNvSpPr/>
          <p:nvPr/>
        </p:nvSpPr>
        <p:spPr>
          <a:xfrm>
            <a:off x="502920" y="2008791"/>
            <a:ext cx="11183112" cy="103867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在立体几何中常涉及三类空间角的求解：异面直线所成的角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、直线与平面所成的角</a:t>
            </a:r>
            <a:endParaRPr lang="en-US" altLang="zh-CN" sz="2400" b="0" i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和两个平面的夹角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.具体如表所示: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184748"/>
              <a:ext cx="11146536" cy="1901952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异面直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线所成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若异面直线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所成的角为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，其方向向量分别是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＜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＞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|=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①</m:t>
                              </m:r>
                            </m:oMath>
                          </a14:m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30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②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3184748"/>
              <a:ext cx="11146536" cy="1901952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异面直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线所成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P_6_AN.1_1#3d3213d04.blank?vbadefaultcenterpage=1&amp;parentnodeid=88e42e60e&amp;vbapositionanswer=1&amp;vbahtmlprocessed=1&amp;rh=43.2"/>
              <p:cNvSpPr/>
              <p:nvPr/>
            </p:nvSpPr>
            <p:spPr>
              <a:xfrm>
                <a:off x="5237344" y="4278472"/>
                <a:ext cx="909066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P_6_AN.1_1#3d3213d04.blank?vbadefaultcenterpage=1&amp;parentnodeid=88e42e60e&amp;vbapositionanswer=1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344" y="4278472"/>
                <a:ext cx="909066" cy="548640"/>
              </a:xfrm>
              <a:prstGeom prst="rect">
                <a:avLst/>
              </a:prstGeom>
              <a:blipFill rotWithShape="1">
                <a:blip r:embed="rId3"/>
                <a:stretch>
                  <a:fillRect l="-55" t="-87" r="27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P_6_AN.2_1#3d3213d04.blank?vbadefaultcenterpage=1&amp;parentnodeid=88e42e60e&amp;vbapositionanswer=2&amp;vbahtmlprocessed=1&amp;rh=43.2"/>
              <p:cNvSpPr/>
              <p:nvPr/>
            </p:nvSpPr>
            <p:spPr>
              <a:xfrm>
                <a:off x="6780902" y="4278472"/>
                <a:ext cx="713486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7" name="P_6_AN.2_1#3d3213d04.blank?vbadefaultcenterpage=1&amp;parentnodeid=88e42e60e&amp;vbapositionanswer=2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902" y="4278472"/>
                <a:ext cx="713486" cy="548640"/>
              </a:xfrm>
              <a:prstGeom prst="rect">
                <a:avLst/>
              </a:prstGeom>
              <a:blipFill rotWithShape="1">
                <a:blip r:embed="rId4"/>
                <a:stretch>
                  <a:fillRect l="-52" t="-87" r="17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AN.3_1#3d3213d04.blank?vbadefaultcenterpage=1&amp;parentnodeid=88e42e60e&amp;vbapositionanswer=3&amp;vbahtmlprocessed=1&amp;rh=37.8&amp;hasbroken=1"/>
              <p:cNvSpPr/>
              <p:nvPr/>
            </p:nvSpPr>
            <p:spPr>
              <a:xfrm>
                <a:off x="10578456" y="3906655"/>
                <a:ext cx="1016000" cy="854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ts val="3300"/>
                  </a:lnSpc>
                </a:pPr>
                <a:r>
                  <a:rPr lang="en-US" altLang="zh-CN" sz="2400" b="0" i="0" kern="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P_6_AN.3_1#3d3213d04.blank?vbadefaultcenterpage=1&amp;parentnodeid=88e42e60e&amp;vbapositionanswer=3&amp;vbahtmlprocessed=1&amp;rh=37.8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56" y="3906655"/>
                <a:ext cx="1016000" cy="854710"/>
              </a:xfrm>
              <a:prstGeom prst="rect">
                <a:avLst/>
              </a:prstGeom>
              <a:blipFill rotWithShape="1">
                <a:blip r:embed="rId5"/>
                <a:stretch>
                  <a:fillRect l="-62" t="-16" r="62" b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build="p"/>
      <p:bldP spid="7" grpId="0" animBg="1" build="p"/>
      <p:bldP spid="5" grpId="0" animBg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701304"/>
              <a:ext cx="11146536" cy="2535936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939608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成的角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设直线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所成的角为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的方向向量为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，平</a:t>
                          </a:r>
                          <a:endPara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的法向量为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=|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＜</m:t>
                              </m:r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1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＞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|=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④</m:t>
                              </m:r>
                            </m:oMath>
                          </a14:m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370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⑤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00" b="0" i="0" kern="0" spc="-99900" dirty="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300" b="0" i="0" u="sng" kern="0" spc="-9990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⑥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701304"/>
              <a:ext cx="11146536" cy="2535936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059305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成的角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⑥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AN.4_1#3d3213d04.blank?vbadefaultcenterpage=1&amp;parentnodeid=88e42e60e&amp;vbapositionanswer=4&amp;vbahtmlprocessed=1&amp;rh=43.2"/>
              <p:cNvSpPr/>
              <p:nvPr/>
            </p:nvSpPr>
            <p:spPr>
              <a:xfrm>
                <a:off x="8251689" y="3616465"/>
                <a:ext cx="920179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P_6_AN.4_1#3d3213d04.blank?vbadefaultcenterpage=1&amp;parentnodeid=88e42e60e&amp;vbapositionanswer=4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689" y="3616465"/>
                <a:ext cx="920179" cy="548640"/>
              </a:xfrm>
              <a:prstGeom prst="rect">
                <a:avLst/>
              </a:prstGeom>
              <a:blipFill rotWithShape="1">
                <a:blip r:embed="rId2"/>
                <a:stretch>
                  <a:fillRect l="-54" t="-26" r="61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AN.5_1#3d3213d04.blank?vbadefaultcenterpage=1&amp;parentnodeid=88e42e60e&amp;vbapositionanswer=5&amp;vbahtmlprocessed=1&amp;rh=43.2"/>
              <p:cNvSpPr/>
              <p:nvPr/>
            </p:nvSpPr>
            <p:spPr>
              <a:xfrm>
                <a:off x="1779896" y="4439426"/>
                <a:ext cx="724599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P_6_AN.5_1#3d3213d04.blank?vbadefaultcenterpage=1&amp;parentnodeid=88e42e60e&amp;vbapositionanswer=5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9896" y="4439426"/>
                <a:ext cx="724599" cy="548640"/>
              </a:xfrm>
              <a:prstGeom prst="rect">
                <a:avLst/>
              </a:prstGeom>
              <a:blipFill rotWithShape="1">
                <a:blip r:embed="rId3"/>
                <a:stretch>
                  <a:fillRect l="-86" t="-26" r="8" b="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P_6_AN.6_1#3d3213d04.blank?vbadefaultcenterpage=1&amp;parentnodeid=88e42e60e&amp;vbapositionanswer=6&amp;vbahtmlprocessed=1&amp;rh=37.8&amp;hasbroken=1"/>
              <p:cNvSpPr/>
              <p:nvPr/>
            </p:nvSpPr>
            <p:spPr>
              <a:xfrm>
                <a:off x="10578456" y="3641611"/>
                <a:ext cx="1016000" cy="8547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ts val="3300"/>
                  </a:lnSpc>
                </a:pPr>
                <a:r>
                  <a:rPr lang="en-US" altLang="zh-CN" sz="24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5" name="P_6_AN.6_1#3d3213d04.blank?vbadefaultcenterpage=1&amp;parentnodeid=88e42e60e&amp;vbapositionanswer=6&amp;vbahtmlprocessed=1&amp;rh=37.8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56" y="3641611"/>
                <a:ext cx="1016000" cy="854710"/>
              </a:xfrm>
              <a:prstGeom prst="rect">
                <a:avLst/>
              </a:prstGeom>
              <a:blipFill rotWithShape="1">
                <a:blip r:embed="rId4"/>
                <a:stretch>
                  <a:fillRect l="-62" t="-61" r="62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3d3213d04?colgroup=3,28,3&amp;vbadefaultcenterpage=1&amp;parentnodeid=88e42e60e&amp;vbahtmlprocessed=1&amp;bbb=1"/>
          <p:cNvSpPr txBox="1"/>
          <p:nvPr/>
        </p:nvSpPr>
        <p:spPr>
          <a:xfrm>
            <a:off x="9109456" y="2075955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  <a:endParaRPr lang="zh-CN" altLang="en-US" sz="2400">
              <a:latin typeface="Times New Roman" panose="02020603050405020304" pitchFamily="34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  <p:bldP spid="5" grpId="0" animBg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830082"/>
              <a:ext cx="11146536" cy="2278380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682052"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二面角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与平面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相交于直线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</a:t>
                          </a:r>
                          <a:r>
                            <a:rPr lang="en-US" altLang="zh-CN" sz="24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  <a:sym typeface="+mn-ea"/>
                            </a:rPr>
                            <a:t>法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的法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⟨</m:t>
                              </m:r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  <m:sub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⟩=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，则二面角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π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.设二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面角大小为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𝜑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𝜑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cos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⑦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</a:t>
                          </a:r>
                          <a:r>
                            <a:rPr lang="en-US" altLang="zh-CN" sz="4300" b="0" i="0" u="sng" kern="0" spc="-99900" dirty="0">
                              <a:solidFill>
                                <a:srgbClr val="FFFFFF"/>
                              </a:solidFill>
                              <a:latin typeface="宋体" panose="02010600030101010101" pitchFamily="2" charset="-122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P_6_BD#3d3213d04?colgroup=3,28,3&amp;vbadefaultcenterpage=1&amp;parentnodeid=88e42e60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830082"/>
              <a:ext cx="11146536" cy="2278380"/>
            </p:xfrm>
            <a:graphic>
              <a:graphicData uri="http://schemas.openxmlformats.org/drawingml/2006/table">
                <a:tbl>
                  <a:tblPr/>
                  <a:tblGrid>
                    <a:gridCol w="1179576"/>
                    <a:gridCol w="8823960"/>
                    <a:gridCol w="114300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向量求法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范围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01495"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二面角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P_6_AN.7_1#3d3213d04.blank?vbadefaultcenterpage=1&amp;parentnodeid=88e42e60e&amp;vbapositionanswer=7&amp;vbahtmlprocessed=1&amp;rh=43.2"/>
              <p:cNvSpPr/>
              <p:nvPr/>
            </p:nvSpPr>
            <p:spPr>
              <a:xfrm>
                <a:off x="7177714" y="4307599"/>
                <a:ext cx="1159256" cy="5486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32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  <m:sub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3" name="P_6_AN.7_1#3d3213d04.blank?vbadefaultcenterpage=1&amp;parentnodeid=88e42e60e&amp;vbapositionanswer=7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714" y="4307599"/>
                <a:ext cx="1159256" cy="548640"/>
              </a:xfrm>
              <a:prstGeom prst="rect">
                <a:avLst/>
              </a:prstGeom>
              <a:blipFill rotWithShape="1">
                <a:blip r:embed="rId2"/>
                <a:stretch>
                  <a:fillRect l="-27" t="-72" r="5" b="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P_6_AN.8_1#3d3213d04.blank?vbadefaultcenterpage=1&amp;parentnodeid=88e42e60e&amp;vbapositionanswer=8&amp;vbahtmlprocessed=1&amp;bbb=1&amp;hasbroken=1"/>
              <p:cNvSpPr/>
              <p:nvPr/>
            </p:nvSpPr>
            <p:spPr>
              <a:xfrm>
                <a:off x="10578456" y="3698127"/>
                <a:ext cx="1016000" cy="868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ts val="3600"/>
                  </a:lnSpc>
                </a:pPr>
                <a:r>
                  <a:rPr lang="en-US" altLang="zh-CN" sz="24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4" name="P_6_AN.8_1#3d3213d04.blank?vbadefaultcenterpage=1&amp;parentnodeid=88e42e60e&amp;vbapositionanswer=8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8456" y="3698127"/>
                <a:ext cx="1016000" cy="868299"/>
              </a:xfrm>
              <a:prstGeom prst="rect">
                <a:avLst/>
              </a:prstGeom>
              <a:blipFill rotWithShape="1">
                <a:blip r:embed="rId3"/>
                <a:stretch>
                  <a:fillRect l="-62" t="-60" r="62" b="-52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3d3213d04?colgroup=3,28,3&amp;vbadefaultcenterpage=1&amp;parentnodeid=88e42e60e&amp;vbahtmlprocessed=1&amp;bbb=1"/>
          <p:cNvSpPr txBox="1"/>
          <p:nvPr/>
        </p:nvSpPr>
        <p:spPr>
          <a:xfrm>
            <a:off x="9109456" y="2204733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  <a:endParaRPr lang="zh-CN" altLang="en-US" sz="2400">
              <a:latin typeface="Times New Roman" panose="02020603050405020304" pitchFamily="34" charset="0"/>
            </a:endParaRP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 build="p"/>
    </p:bldLst>
  </p:timing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11134</Words>
  <Application>WPS 演示</Application>
  <PresentationFormat>宽屏</PresentationFormat>
  <Paragraphs>511</Paragraphs>
  <Slides>59</Slides>
  <Notes>53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4" baseType="lpstr">
      <vt:lpstr>Arial</vt:lpstr>
      <vt:lpstr>宋体</vt:lpstr>
      <vt:lpstr>Wingdings</vt:lpstr>
      <vt:lpstr>Times New Roman</vt:lpstr>
      <vt:lpstr>微软雅黑</vt:lpstr>
      <vt:lpstr>Times New Roman</vt:lpstr>
      <vt:lpstr>宋体</vt:lpstr>
      <vt:lpstr>Cambria Math</vt:lpstr>
      <vt:lpstr>Arial Unicode MS</vt:lpstr>
      <vt:lpstr>等线</vt:lpstr>
      <vt:lpstr>MS Mincho</vt:lpstr>
      <vt:lpstr>Segoe Print</vt:lpstr>
      <vt:lpstr>Calibri</vt:lpstr>
      <vt:lpstr/>
      <vt:lpstr>1_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Mr.Lee</cp:lastModifiedBy>
  <cp:revision>7</cp:revision>
  <dcterms:created xsi:type="dcterms:W3CDTF">2023-12-21T12:27:00Z</dcterms:created>
  <dcterms:modified xsi:type="dcterms:W3CDTF">2024-01-30T03:21:07Z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DCD506CC15C34A3E8EBB65C89908ED9B_12</vt:lpwstr>
  </property>
  <property fmtid="{D5CDD505-2E9C-101B-9397-08002B2CF9AE}" pid="3" name="KSOProductBuildVer">
    <vt:lpwstr>2052-12.1.0.16250</vt:lpwstr>
  </property>
</Properties>
</file>